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00" r:id="rId3"/>
    <p:sldId id="282" r:id="rId4"/>
    <p:sldId id="438" r:id="rId5"/>
    <p:sldId id="332" r:id="rId6"/>
    <p:sldId id="335" r:id="rId7"/>
    <p:sldId id="336" r:id="rId8"/>
    <p:sldId id="311" r:id="rId9"/>
    <p:sldId id="439" r:id="rId10"/>
    <p:sldId id="440" r:id="rId11"/>
    <p:sldId id="333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423" r:id="rId25"/>
    <p:sldId id="424" r:id="rId26"/>
    <p:sldId id="42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3" r:id="rId35"/>
    <p:sldId id="318" r:id="rId36"/>
    <p:sldId id="366" r:id="rId37"/>
    <p:sldId id="367" r:id="rId38"/>
    <p:sldId id="368" r:id="rId39"/>
    <p:sldId id="369" r:id="rId40"/>
    <p:sldId id="370" r:id="rId41"/>
    <p:sldId id="434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379" r:id="rId51"/>
    <p:sldId id="435" r:id="rId52"/>
    <p:sldId id="436" r:id="rId53"/>
    <p:sldId id="380" r:id="rId54"/>
    <p:sldId id="381" r:id="rId55"/>
    <p:sldId id="382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415" r:id="rId64"/>
    <p:sldId id="416" r:id="rId65"/>
    <p:sldId id="417" r:id="rId66"/>
    <p:sldId id="418" r:id="rId67"/>
    <p:sldId id="419" r:id="rId68"/>
    <p:sldId id="420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398" r:id="rId78"/>
    <p:sldId id="399" r:id="rId79"/>
    <p:sldId id="400" r:id="rId80"/>
    <p:sldId id="401" r:id="rId81"/>
    <p:sldId id="402" r:id="rId82"/>
    <p:sldId id="403" r:id="rId83"/>
    <p:sldId id="404" r:id="rId84"/>
    <p:sldId id="405" r:id="rId85"/>
    <p:sldId id="406" r:id="rId86"/>
    <p:sldId id="407" r:id="rId87"/>
    <p:sldId id="408" r:id="rId88"/>
    <p:sldId id="409" r:id="rId89"/>
    <p:sldId id="437" r:id="rId90"/>
    <p:sldId id="410" r:id="rId91"/>
    <p:sldId id="411" r:id="rId92"/>
    <p:sldId id="412" r:id="rId93"/>
    <p:sldId id="413" r:id="rId94"/>
    <p:sldId id="414" r:id="rId95"/>
    <p:sldId id="357" r:id="rId96"/>
    <p:sldId id="358" r:id="rId97"/>
    <p:sldId id="359" r:id="rId98"/>
    <p:sldId id="360" r:id="rId99"/>
    <p:sldId id="361" r:id="rId100"/>
    <p:sldId id="421" r:id="rId101"/>
    <p:sldId id="422" r:id="rId102"/>
    <p:sldId id="362" r:id="rId103"/>
    <p:sldId id="363" r:id="rId104"/>
    <p:sldId id="364" r:id="rId105"/>
    <p:sldId id="365" r:id="rId106"/>
    <p:sldId id="330" r:id="rId10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CFCE"/>
    <a:srgbClr val="F7FCCC"/>
    <a:srgbClr val="516973"/>
    <a:srgbClr val="FDFEF8"/>
    <a:srgbClr val="F9FCE0"/>
    <a:srgbClr val="FDFEF4"/>
    <a:srgbClr val="8AD6B9"/>
    <a:srgbClr val="FF8787"/>
    <a:srgbClr val="D6F8DC"/>
    <a:srgbClr val="FBFBF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 autoAdjust="0"/>
  </p:normalViewPr>
  <p:slideViewPr>
    <p:cSldViewPr snapToGrid="0" showGuides="1">
      <p:cViewPr>
        <p:scale>
          <a:sx n="93" d="100"/>
          <a:sy n="93" d="100"/>
        </p:scale>
        <p:origin x="-245" y="5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pPr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10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3517709" y="3956188"/>
            <a:ext cx="515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홍소연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손상헌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한문희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임창현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최승호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smtClean="0">
                <a:solidFill>
                  <a:schemeClr val="bg1"/>
                </a:solidFill>
              </a:rPr>
              <a:t>최지수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300" y="158119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spc="-150" dirty="0" smtClean="0">
                <a:solidFill>
                  <a:schemeClr val="bg1"/>
                </a:solidFill>
              </a:rPr>
              <a:t>MINT PROJECT</a:t>
            </a:r>
            <a:endParaRPr lang="ko-KR" altLang="en-US" sz="2400" b="1" spc="-15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304800" y="630996"/>
            <a:ext cx="2044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61" y="2134796"/>
            <a:ext cx="1910278" cy="17515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39986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클래스 설계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8477"/>
            <a:ext cx="12192000" cy="565829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1067066"/>
            <a:ext cx="3543300" cy="5276584"/>
          </a:xfrm>
          <a:prstGeom prst="rect">
            <a:avLst/>
          </a:prstGeom>
          <a:solidFill>
            <a:srgbClr val="F7FCCC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71899" y="1009916"/>
            <a:ext cx="5267325" cy="1990459"/>
          </a:xfrm>
          <a:prstGeom prst="rect">
            <a:avLst/>
          </a:prstGeom>
          <a:solidFill>
            <a:srgbClr val="B7CFCE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857625" y="3981716"/>
            <a:ext cx="3076576" cy="2714359"/>
          </a:xfrm>
          <a:prstGeom prst="rect">
            <a:avLst/>
          </a:prstGeom>
          <a:solidFill>
            <a:srgbClr val="FFC000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58024" y="3038741"/>
            <a:ext cx="3686175" cy="337158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820400" y="990866"/>
            <a:ext cx="1371600" cy="3152509"/>
          </a:xfrm>
          <a:prstGeom prst="rect">
            <a:avLst/>
          </a:prstGeom>
          <a:solidFill>
            <a:srgbClr val="7030A0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admin_after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9978" y="1309323"/>
            <a:ext cx="8187497" cy="3925119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상품후기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8018" y="1023823"/>
            <a:ext cx="153760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내용 보임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05151" y="1647825"/>
            <a:ext cx="4210050" cy="15335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2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상품후기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4222679" y="1325368"/>
            <a:ext cx="246579" cy="482884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admin_after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38" y="1885851"/>
            <a:ext cx="9849612" cy="1272027"/>
          </a:xfrm>
          <a:prstGeom prst="rect">
            <a:avLst/>
          </a:prstGeom>
        </p:spPr>
      </p:pic>
      <p:pic>
        <p:nvPicPr>
          <p:cNvPr id="9" name="그림 8" descr="admin_이벤트0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1121" y="3402394"/>
            <a:ext cx="4706007" cy="2562583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smtClean="0">
                <a:latin typeface="a옛날목욕탕B" pitchFamily="18" charset="-127"/>
                <a:ea typeface="a옛날목욕탕B" pitchFamily="18" charset="-127"/>
              </a:rPr>
              <a:t>상품후기</a:t>
            </a:r>
            <a:r>
              <a:rPr lang="en-US" altLang="ko-KR" sz="440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835045" y="1893228"/>
            <a:ext cx="990599" cy="4762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상품후기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48112" y="1496434"/>
            <a:ext cx="211147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선택 삭제 버튼 </a:t>
            </a:r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클릭시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삭제 가능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57953" y="5333358"/>
            <a:ext cx="990599" cy="4762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603" y="1340644"/>
            <a:ext cx="11466794" cy="5033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791824" y="1943099"/>
            <a:ext cx="800101" cy="360997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0050" y="1381124"/>
            <a:ext cx="971550" cy="44767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962025" y="1504950"/>
            <a:ext cx="1028700" cy="95251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38847" y="1357948"/>
            <a:ext cx="18710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답변상태를 설정하여 보여줌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38425" y="2266950"/>
            <a:ext cx="5667375" cy="32385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695825" y="1253447"/>
            <a:ext cx="605640" cy="150880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94150" y="968921"/>
            <a:ext cx="146706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제목을 클릭하여 이동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3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상품제안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8783" y="963873"/>
            <a:ext cx="7394434" cy="57875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382001" y="6334125"/>
            <a:ext cx="1447800" cy="4476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10400" y="2876549"/>
            <a:ext cx="295275" cy="24765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476625" y="3143250"/>
            <a:ext cx="6276975" cy="30194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4543425" y="2171700"/>
            <a:ext cx="2124075" cy="1133476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56225" y="2026196"/>
            <a:ext cx="175721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답변을 입력하고 등록한다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.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0" name="직사각형 19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2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상품제안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35354" y="1045138"/>
            <a:ext cx="16786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상품제안 관리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76462" y="962050"/>
            <a:ext cx="7839076" cy="579115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flipV="1">
            <a:off x="8401051" y="1409699"/>
            <a:ext cx="1438274" cy="48482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9800" y="1019174"/>
            <a:ext cx="609600" cy="28575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52726" y="1409700"/>
            <a:ext cx="1600200" cy="48387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2590800" y="1190625"/>
            <a:ext cx="800100" cy="19050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46300" y="1054646"/>
            <a:ext cx="116249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주문상태를 선택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1962364" y="2475430"/>
            <a:ext cx="885397" cy="483527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3736" y="2899928"/>
            <a:ext cx="17363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주문번호를 클릭하여 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주문상세정보 페이지 이동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9058275" y="1543050"/>
            <a:ext cx="1085850" cy="609600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070950" y="1368971"/>
            <a:ext cx="146706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클릭하여 상태를 변경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31" name="직사각형 3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3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주문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489466" y="1096509"/>
            <a:ext cx="113364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주문관리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2268" y="923924"/>
            <a:ext cx="7338981" cy="577669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주문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861" y="2450502"/>
            <a:ext cx="1910278" cy="17515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4682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비 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760918" y="1956525"/>
            <a:ext cx="8670164" cy="3802200"/>
            <a:chOff x="1205345" y="1920028"/>
            <a:chExt cx="8670164" cy="3802200"/>
          </a:xfrm>
        </p:grpSpPr>
        <p:sp>
          <p:nvSpPr>
            <p:cNvPr id="59" name="Google Shape;66;p15"/>
            <p:cNvSpPr/>
            <p:nvPr/>
          </p:nvSpPr>
          <p:spPr>
            <a:xfrm>
              <a:off x="2808109" y="192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회원가입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67;p15"/>
            <p:cNvSpPr/>
            <p:nvPr/>
          </p:nvSpPr>
          <p:spPr>
            <a:xfrm>
              <a:off x="2808109" y="4372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고객 센터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Google Shape;68;p15"/>
            <p:cNvSpPr/>
            <p:nvPr/>
          </p:nvSpPr>
          <p:spPr>
            <a:xfrm>
              <a:off x="2808109" y="3555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PW 찾기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Google Shape;69;p15"/>
            <p:cNvSpPr/>
            <p:nvPr/>
          </p:nvSpPr>
          <p:spPr>
            <a:xfrm>
              <a:off x="2808109" y="273751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ID 찾기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Google Shape;70;p15"/>
            <p:cNvSpPr/>
            <p:nvPr/>
          </p:nvSpPr>
          <p:spPr>
            <a:xfrm>
              <a:off x="1205345" y="3115828"/>
              <a:ext cx="1216914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비 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Google Shape;71;p15"/>
            <p:cNvSpPr/>
            <p:nvPr/>
          </p:nvSpPr>
          <p:spPr>
            <a:xfrm>
              <a:off x="4679809" y="192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정보입력</a:t>
              </a:r>
              <a:endParaRPr sz="12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유효성 검사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Google Shape;72;p15"/>
            <p:cNvSpPr/>
            <p:nvPr/>
          </p:nvSpPr>
          <p:spPr>
            <a:xfrm>
              <a:off x="6551509" y="192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이메일 인증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9" name="Google Shape;73;p15"/>
            <p:cNvSpPr/>
            <p:nvPr/>
          </p:nvSpPr>
          <p:spPr>
            <a:xfrm>
              <a:off x="8423209" y="192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가입완료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2" name="Google Shape;74;p15"/>
            <p:cNvCxnSpPr/>
            <p:nvPr/>
          </p:nvCxnSpPr>
          <p:spPr>
            <a:xfrm>
              <a:off x="2620484" y="2186128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Google Shape;75;p15"/>
            <p:cNvCxnSpPr>
              <a:stCxn id="66" idx="6"/>
            </p:cNvCxnSpPr>
            <p:nvPr/>
          </p:nvCxnSpPr>
          <p:spPr>
            <a:xfrm>
              <a:off x="2422259" y="341237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0" name="Google Shape;76;p15"/>
            <p:cNvCxnSpPr/>
            <p:nvPr/>
          </p:nvCxnSpPr>
          <p:spPr>
            <a:xfrm>
              <a:off x="2615109" y="300362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2" name="Google Shape;77;p15"/>
            <p:cNvCxnSpPr/>
            <p:nvPr/>
          </p:nvCxnSpPr>
          <p:spPr>
            <a:xfrm>
              <a:off x="2615109" y="218612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4" name="Google Shape;78;p15"/>
            <p:cNvCxnSpPr/>
            <p:nvPr/>
          </p:nvCxnSpPr>
          <p:spPr>
            <a:xfrm>
              <a:off x="2615109" y="382112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79;p15"/>
            <p:cNvCxnSpPr/>
            <p:nvPr/>
          </p:nvCxnSpPr>
          <p:spPr>
            <a:xfrm>
              <a:off x="2615109" y="463862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6" name="Google Shape;80;p15"/>
            <p:cNvSpPr/>
            <p:nvPr/>
          </p:nvSpPr>
          <p:spPr>
            <a:xfrm>
              <a:off x="2808109" y="519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메인 페이지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3" name="Google Shape;81;p15"/>
            <p:cNvCxnSpPr/>
            <p:nvPr/>
          </p:nvCxnSpPr>
          <p:spPr>
            <a:xfrm>
              <a:off x="2620459" y="4638628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82;p15"/>
            <p:cNvCxnSpPr/>
            <p:nvPr/>
          </p:nvCxnSpPr>
          <p:spPr>
            <a:xfrm>
              <a:off x="2615109" y="545612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5" name="Google Shape;83;p15"/>
            <p:cNvSpPr/>
            <p:nvPr/>
          </p:nvSpPr>
          <p:spPr>
            <a:xfrm>
              <a:off x="6551509" y="2737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아이디 확인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96" name="Google Shape;84;p15"/>
            <p:cNvSpPr/>
            <p:nvPr/>
          </p:nvSpPr>
          <p:spPr>
            <a:xfrm>
              <a:off x="4679809" y="2737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7" name="Google Shape;85;p15"/>
            <p:cNvSpPr/>
            <p:nvPr/>
          </p:nvSpPr>
          <p:spPr>
            <a:xfrm>
              <a:off x="6585084" y="3555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이메일 인증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8" name="Google Shape;86;p15"/>
            <p:cNvSpPr/>
            <p:nvPr/>
          </p:nvSpPr>
          <p:spPr>
            <a:xfrm>
              <a:off x="8423209" y="3555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새 PW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9" name="Google Shape;87;p15"/>
            <p:cNvSpPr/>
            <p:nvPr/>
          </p:nvSpPr>
          <p:spPr>
            <a:xfrm>
              <a:off x="8423209" y="4372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PW 변경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0" name="Google Shape;88;p15"/>
            <p:cNvSpPr/>
            <p:nvPr/>
          </p:nvSpPr>
          <p:spPr>
            <a:xfrm>
              <a:off x="4679797" y="4372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공지사항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1" name="Google Shape;89;p15"/>
            <p:cNvSpPr/>
            <p:nvPr/>
          </p:nvSpPr>
          <p:spPr>
            <a:xfrm>
              <a:off x="4679809" y="519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자주하는 질문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2" name="Google Shape;90;p15"/>
            <p:cNvCxnSpPr/>
            <p:nvPr/>
          </p:nvCxnSpPr>
          <p:spPr>
            <a:xfrm>
              <a:off x="4458597" y="4638628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3" name="Google Shape;91;p15"/>
            <p:cNvCxnSpPr/>
            <p:nvPr/>
          </p:nvCxnSpPr>
          <p:spPr>
            <a:xfrm>
              <a:off x="4448459" y="5455678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4" name="Google Shape;92;p15"/>
            <p:cNvCxnSpPr/>
            <p:nvPr/>
          </p:nvCxnSpPr>
          <p:spPr>
            <a:xfrm>
              <a:off x="4448459" y="4638178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5" name="Google Shape;93;p15"/>
            <p:cNvCxnSpPr/>
            <p:nvPr/>
          </p:nvCxnSpPr>
          <p:spPr>
            <a:xfrm>
              <a:off x="4260409" y="4638178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6" name="Google Shape;94;p15"/>
            <p:cNvSpPr/>
            <p:nvPr/>
          </p:nvSpPr>
          <p:spPr>
            <a:xfrm>
              <a:off x="6585084" y="43725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7" name="Google Shape;95;p15"/>
            <p:cNvSpPr/>
            <p:nvPr/>
          </p:nvSpPr>
          <p:spPr>
            <a:xfrm>
              <a:off x="6585084" y="5190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8" name="Google Shape;96;p15"/>
            <p:cNvCxnSpPr>
              <a:stCxn id="59" idx="3"/>
              <a:endCxn id="67" idx="1"/>
            </p:cNvCxnSpPr>
            <p:nvPr/>
          </p:nvCxnSpPr>
          <p:spPr>
            <a:xfrm>
              <a:off x="4260409" y="2186128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9" name="Google Shape;97;p15"/>
            <p:cNvCxnSpPr>
              <a:stCxn id="67" idx="3"/>
              <a:endCxn id="68" idx="1"/>
            </p:cNvCxnSpPr>
            <p:nvPr/>
          </p:nvCxnSpPr>
          <p:spPr>
            <a:xfrm>
              <a:off x="6132109" y="2186128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0" name="Google Shape;98;p15"/>
            <p:cNvCxnSpPr>
              <a:stCxn id="68" idx="3"/>
              <a:endCxn id="69" idx="1"/>
            </p:cNvCxnSpPr>
            <p:nvPr/>
          </p:nvCxnSpPr>
          <p:spPr>
            <a:xfrm>
              <a:off x="8003809" y="2186128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1" name="Google Shape;99;p15"/>
            <p:cNvSpPr/>
            <p:nvPr/>
          </p:nvSpPr>
          <p:spPr>
            <a:xfrm>
              <a:off x="4646259" y="355502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정보입력</a:t>
              </a:r>
              <a:endParaRPr sz="1200" b="1" dirty="0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유효성 검사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2" name="Google Shape;100;p15"/>
            <p:cNvCxnSpPr>
              <a:stCxn id="65" idx="3"/>
              <a:endCxn id="96" idx="1"/>
            </p:cNvCxnSpPr>
            <p:nvPr/>
          </p:nvCxnSpPr>
          <p:spPr>
            <a:xfrm>
              <a:off x="4260409" y="3003616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3" name="Google Shape;101;p15"/>
            <p:cNvCxnSpPr>
              <a:stCxn id="96" idx="3"/>
              <a:endCxn id="95" idx="1"/>
            </p:cNvCxnSpPr>
            <p:nvPr/>
          </p:nvCxnSpPr>
          <p:spPr>
            <a:xfrm>
              <a:off x="6132109" y="3003628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4" name="Google Shape;102;p15"/>
            <p:cNvCxnSpPr>
              <a:stCxn id="64" idx="3"/>
              <a:endCxn id="111" idx="1"/>
            </p:cNvCxnSpPr>
            <p:nvPr/>
          </p:nvCxnSpPr>
          <p:spPr>
            <a:xfrm>
              <a:off x="4260409" y="3821128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5" name="Google Shape;103;p15"/>
            <p:cNvCxnSpPr>
              <a:stCxn id="111" idx="3"/>
              <a:endCxn id="97" idx="1"/>
            </p:cNvCxnSpPr>
            <p:nvPr/>
          </p:nvCxnSpPr>
          <p:spPr>
            <a:xfrm>
              <a:off x="6098559" y="3821128"/>
              <a:ext cx="486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6" name="Google Shape;104;p15"/>
            <p:cNvCxnSpPr>
              <a:stCxn id="97" idx="3"/>
              <a:endCxn id="98" idx="1"/>
            </p:cNvCxnSpPr>
            <p:nvPr/>
          </p:nvCxnSpPr>
          <p:spPr>
            <a:xfrm>
              <a:off x="8037384" y="3821128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7" name="Google Shape;105;p15"/>
            <p:cNvCxnSpPr>
              <a:stCxn id="98" idx="2"/>
              <a:endCxn id="99" idx="0"/>
            </p:cNvCxnSpPr>
            <p:nvPr/>
          </p:nvCxnSpPr>
          <p:spPr>
            <a:xfrm>
              <a:off x="9149359" y="4087228"/>
              <a:ext cx="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8" name="Google Shape;106;p15"/>
            <p:cNvCxnSpPr>
              <a:stCxn id="100" idx="3"/>
              <a:endCxn id="106" idx="1"/>
            </p:cNvCxnSpPr>
            <p:nvPr/>
          </p:nvCxnSpPr>
          <p:spPr>
            <a:xfrm>
              <a:off x="6132097" y="4638628"/>
              <a:ext cx="45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9" name="Google Shape;107;p15"/>
            <p:cNvCxnSpPr>
              <a:stCxn id="101" idx="3"/>
              <a:endCxn id="107" idx="1"/>
            </p:cNvCxnSpPr>
            <p:nvPr/>
          </p:nvCxnSpPr>
          <p:spPr>
            <a:xfrm>
              <a:off x="6132109" y="5456128"/>
              <a:ext cx="453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비 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810498" y="1956525"/>
            <a:ext cx="8571004" cy="3802200"/>
            <a:chOff x="1205344" y="1920024"/>
            <a:chExt cx="8571004" cy="3802200"/>
          </a:xfrm>
        </p:grpSpPr>
        <p:sp>
          <p:nvSpPr>
            <p:cNvPr id="52" name="Google Shape;112;p16"/>
            <p:cNvSpPr/>
            <p:nvPr/>
          </p:nvSpPr>
          <p:spPr>
            <a:xfrm>
              <a:off x="2799048" y="19200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회원가입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3" name="Google Shape;113;p16"/>
            <p:cNvSpPr/>
            <p:nvPr/>
          </p:nvSpPr>
          <p:spPr>
            <a:xfrm>
              <a:off x="2799048" y="35550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PW 찾기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Google Shape;114;p16"/>
            <p:cNvSpPr/>
            <p:nvPr/>
          </p:nvSpPr>
          <p:spPr>
            <a:xfrm>
              <a:off x="2799048" y="273751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ID 찾기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5" name="Google Shape;115;p16"/>
            <p:cNvSpPr/>
            <p:nvPr/>
          </p:nvSpPr>
          <p:spPr>
            <a:xfrm>
              <a:off x="1205344" y="3115824"/>
              <a:ext cx="1207853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비 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6" name="Google Shape;116;p16"/>
            <p:cNvCxnSpPr/>
            <p:nvPr/>
          </p:nvCxnSpPr>
          <p:spPr>
            <a:xfrm>
              <a:off x="2611423" y="2186124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Google Shape;117;p16"/>
            <p:cNvCxnSpPr>
              <a:stCxn id="55" idx="6"/>
            </p:cNvCxnSpPr>
            <p:nvPr/>
          </p:nvCxnSpPr>
          <p:spPr>
            <a:xfrm>
              <a:off x="2413197" y="3412374"/>
              <a:ext cx="20490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1" name="Google Shape;118;p16"/>
            <p:cNvCxnSpPr/>
            <p:nvPr/>
          </p:nvCxnSpPr>
          <p:spPr>
            <a:xfrm>
              <a:off x="2606048" y="300362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2" name="Google Shape;119;p16"/>
            <p:cNvCxnSpPr/>
            <p:nvPr/>
          </p:nvCxnSpPr>
          <p:spPr>
            <a:xfrm>
              <a:off x="2606048" y="218612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3" name="Google Shape;120;p16"/>
            <p:cNvCxnSpPr/>
            <p:nvPr/>
          </p:nvCxnSpPr>
          <p:spPr>
            <a:xfrm>
              <a:off x="2606048" y="382112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0" name="Google Shape;121;p16"/>
            <p:cNvCxnSpPr/>
            <p:nvPr/>
          </p:nvCxnSpPr>
          <p:spPr>
            <a:xfrm>
              <a:off x="2606048" y="463862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1" name="Google Shape;122;p16"/>
            <p:cNvCxnSpPr/>
            <p:nvPr/>
          </p:nvCxnSpPr>
          <p:spPr>
            <a:xfrm>
              <a:off x="2611398" y="4638624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Google Shape;123;p16"/>
            <p:cNvCxnSpPr/>
            <p:nvPr/>
          </p:nvCxnSpPr>
          <p:spPr>
            <a:xfrm>
              <a:off x="2606048" y="545612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5" name="Google Shape;124;p16"/>
            <p:cNvSpPr/>
            <p:nvPr/>
          </p:nvSpPr>
          <p:spPr>
            <a:xfrm>
              <a:off x="2799048" y="43725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 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Google Shape;125;p16"/>
            <p:cNvSpPr/>
            <p:nvPr/>
          </p:nvSpPr>
          <p:spPr>
            <a:xfrm>
              <a:off x="2799048" y="51900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7" name="Google Shape;126;p16"/>
            <p:cNvCxnSpPr/>
            <p:nvPr/>
          </p:nvCxnSpPr>
          <p:spPr>
            <a:xfrm>
              <a:off x="4449536" y="4638624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Google Shape;127;p16"/>
            <p:cNvCxnSpPr/>
            <p:nvPr/>
          </p:nvCxnSpPr>
          <p:spPr>
            <a:xfrm>
              <a:off x="4439398" y="5455674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9" name="Google Shape;128;p16"/>
            <p:cNvCxnSpPr/>
            <p:nvPr/>
          </p:nvCxnSpPr>
          <p:spPr>
            <a:xfrm>
              <a:off x="4439398" y="4638174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1" name="Google Shape;129;p16"/>
            <p:cNvCxnSpPr/>
            <p:nvPr/>
          </p:nvCxnSpPr>
          <p:spPr>
            <a:xfrm>
              <a:off x="4251348" y="5455674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3" name="Google Shape;130;p16"/>
            <p:cNvSpPr/>
            <p:nvPr/>
          </p:nvSpPr>
          <p:spPr>
            <a:xfrm>
              <a:off x="4647736" y="43725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0" name="Google Shape;131;p16"/>
            <p:cNvSpPr/>
            <p:nvPr/>
          </p:nvSpPr>
          <p:spPr>
            <a:xfrm>
              <a:off x="4647748" y="51900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1" name="Google Shape;132;p16"/>
            <p:cNvSpPr/>
            <p:nvPr/>
          </p:nvSpPr>
          <p:spPr>
            <a:xfrm>
              <a:off x="6485898" y="43725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2" name="Google Shape;133;p16"/>
            <p:cNvSpPr/>
            <p:nvPr/>
          </p:nvSpPr>
          <p:spPr>
            <a:xfrm>
              <a:off x="8324048" y="437252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 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0" name="Google Shape;134;p16"/>
            <p:cNvCxnSpPr>
              <a:stCxn id="83" idx="3"/>
              <a:endCxn id="91" idx="1"/>
            </p:cNvCxnSpPr>
            <p:nvPr/>
          </p:nvCxnSpPr>
          <p:spPr>
            <a:xfrm>
              <a:off x="6100036" y="4638624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1" name="Google Shape;135;p16"/>
            <p:cNvCxnSpPr>
              <a:stCxn id="91" idx="3"/>
              <a:endCxn id="92" idx="1"/>
            </p:cNvCxnSpPr>
            <p:nvPr/>
          </p:nvCxnSpPr>
          <p:spPr>
            <a:xfrm>
              <a:off x="7938198" y="4638624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비 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832052" y="1956525"/>
            <a:ext cx="8527897" cy="3802200"/>
            <a:chOff x="1197032" y="1920023"/>
            <a:chExt cx="8527897" cy="3802200"/>
          </a:xfrm>
        </p:grpSpPr>
        <p:sp>
          <p:nvSpPr>
            <p:cNvPr id="33" name="Google Shape;140;p17"/>
            <p:cNvSpPr/>
            <p:nvPr/>
          </p:nvSpPr>
          <p:spPr>
            <a:xfrm>
              <a:off x="6459529" y="5190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알뜰쇼핑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4" name="Google Shape;141;p17"/>
            <p:cNvSpPr/>
            <p:nvPr/>
          </p:nvSpPr>
          <p:spPr>
            <a:xfrm>
              <a:off x="6459529" y="43725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베스트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5" name="Google Shape;142;p17"/>
            <p:cNvSpPr/>
            <p:nvPr/>
          </p:nvSpPr>
          <p:spPr>
            <a:xfrm>
              <a:off x="6459529" y="3555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신상품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6" name="Google Shape;143;p17"/>
            <p:cNvSpPr/>
            <p:nvPr/>
          </p:nvSpPr>
          <p:spPr>
            <a:xfrm>
              <a:off x="6459517" y="27375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전체 카테고리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Google Shape;144;p17"/>
            <p:cNvSpPr/>
            <p:nvPr/>
          </p:nvSpPr>
          <p:spPr>
            <a:xfrm>
              <a:off x="8272629" y="3555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8" name="Google Shape;145;p17"/>
            <p:cNvSpPr/>
            <p:nvPr/>
          </p:nvSpPr>
          <p:spPr>
            <a:xfrm>
              <a:off x="8272629" y="43725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9" name="Google Shape;146;p17"/>
            <p:cNvSpPr/>
            <p:nvPr/>
          </p:nvSpPr>
          <p:spPr>
            <a:xfrm>
              <a:off x="8272629" y="5190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40" name="Google Shape;147;p17"/>
            <p:cNvCxnSpPr/>
            <p:nvPr/>
          </p:nvCxnSpPr>
          <p:spPr>
            <a:xfrm>
              <a:off x="6271867" y="3003623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1" name="Google Shape;148;p17"/>
            <p:cNvCxnSpPr/>
            <p:nvPr/>
          </p:nvCxnSpPr>
          <p:spPr>
            <a:xfrm>
              <a:off x="6073679" y="54561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Google Shape;149;p17"/>
            <p:cNvCxnSpPr/>
            <p:nvPr/>
          </p:nvCxnSpPr>
          <p:spPr>
            <a:xfrm>
              <a:off x="6271879" y="30036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Google Shape;150;p17"/>
            <p:cNvCxnSpPr/>
            <p:nvPr/>
          </p:nvCxnSpPr>
          <p:spPr>
            <a:xfrm>
              <a:off x="6261729" y="38211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151;p17"/>
            <p:cNvCxnSpPr/>
            <p:nvPr/>
          </p:nvCxnSpPr>
          <p:spPr>
            <a:xfrm>
              <a:off x="6261729" y="46386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152;p17"/>
            <p:cNvCxnSpPr/>
            <p:nvPr/>
          </p:nvCxnSpPr>
          <p:spPr>
            <a:xfrm>
              <a:off x="6261729" y="545657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153;p17"/>
            <p:cNvCxnSpPr>
              <a:stCxn id="35" idx="3"/>
              <a:endCxn id="37" idx="1"/>
            </p:cNvCxnSpPr>
            <p:nvPr/>
          </p:nvCxnSpPr>
          <p:spPr>
            <a:xfrm>
              <a:off x="7911829" y="382112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Google Shape;154;p17"/>
            <p:cNvCxnSpPr>
              <a:stCxn id="34" idx="3"/>
              <a:endCxn id="38" idx="1"/>
            </p:cNvCxnSpPr>
            <p:nvPr/>
          </p:nvCxnSpPr>
          <p:spPr>
            <a:xfrm>
              <a:off x="7911829" y="463862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Google Shape;155;p17"/>
            <p:cNvCxnSpPr>
              <a:stCxn id="33" idx="3"/>
              <a:endCxn id="39" idx="1"/>
            </p:cNvCxnSpPr>
            <p:nvPr/>
          </p:nvCxnSpPr>
          <p:spPr>
            <a:xfrm>
              <a:off x="7911829" y="545612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Google Shape;156;p17"/>
            <p:cNvSpPr/>
            <p:nvPr/>
          </p:nvSpPr>
          <p:spPr>
            <a:xfrm>
              <a:off x="2783229" y="1920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회원가입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0" name="Google Shape;157;p17"/>
            <p:cNvSpPr/>
            <p:nvPr/>
          </p:nvSpPr>
          <p:spPr>
            <a:xfrm>
              <a:off x="2783229" y="3555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PW 찾기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158;p17"/>
            <p:cNvSpPr/>
            <p:nvPr/>
          </p:nvSpPr>
          <p:spPr>
            <a:xfrm>
              <a:off x="2783229" y="273751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ID 찾기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0" name="Google Shape;159;p17"/>
            <p:cNvSpPr/>
            <p:nvPr/>
          </p:nvSpPr>
          <p:spPr>
            <a:xfrm>
              <a:off x="1197032" y="3115823"/>
              <a:ext cx="1200347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비 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4" name="Google Shape;160;p17"/>
            <p:cNvCxnSpPr/>
            <p:nvPr/>
          </p:nvCxnSpPr>
          <p:spPr>
            <a:xfrm>
              <a:off x="2595604" y="2186123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161;p17"/>
            <p:cNvCxnSpPr>
              <a:stCxn id="60" idx="6"/>
            </p:cNvCxnSpPr>
            <p:nvPr/>
          </p:nvCxnSpPr>
          <p:spPr>
            <a:xfrm>
              <a:off x="2397379" y="341237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6" name="Google Shape;162;p17"/>
            <p:cNvCxnSpPr/>
            <p:nvPr/>
          </p:nvCxnSpPr>
          <p:spPr>
            <a:xfrm>
              <a:off x="2590229" y="30036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7" name="Google Shape;163;p17"/>
            <p:cNvCxnSpPr/>
            <p:nvPr/>
          </p:nvCxnSpPr>
          <p:spPr>
            <a:xfrm>
              <a:off x="2590229" y="21861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8" name="Google Shape;164;p17"/>
            <p:cNvCxnSpPr/>
            <p:nvPr/>
          </p:nvCxnSpPr>
          <p:spPr>
            <a:xfrm>
              <a:off x="2590229" y="38211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9" name="Google Shape;165;p17"/>
            <p:cNvCxnSpPr/>
            <p:nvPr/>
          </p:nvCxnSpPr>
          <p:spPr>
            <a:xfrm>
              <a:off x="2590229" y="46386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2" name="Google Shape;166;p17"/>
            <p:cNvCxnSpPr/>
            <p:nvPr/>
          </p:nvCxnSpPr>
          <p:spPr>
            <a:xfrm>
              <a:off x="2595579" y="4638623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Google Shape;167;p17"/>
            <p:cNvCxnSpPr/>
            <p:nvPr/>
          </p:nvCxnSpPr>
          <p:spPr>
            <a:xfrm>
              <a:off x="2590229" y="545612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0" name="Google Shape;168;p17"/>
            <p:cNvSpPr/>
            <p:nvPr/>
          </p:nvSpPr>
          <p:spPr>
            <a:xfrm>
              <a:off x="2783229" y="43725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 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2" name="Google Shape;169;p17"/>
            <p:cNvSpPr/>
            <p:nvPr/>
          </p:nvSpPr>
          <p:spPr>
            <a:xfrm>
              <a:off x="2783229" y="5190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4" name="Google Shape;170;p17"/>
            <p:cNvCxnSpPr/>
            <p:nvPr/>
          </p:nvCxnSpPr>
          <p:spPr>
            <a:xfrm>
              <a:off x="4433717" y="4638623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171;p17"/>
            <p:cNvCxnSpPr/>
            <p:nvPr/>
          </p:nvCxnSpPr>
          <p:spPr>
            <a:xfrm>
              <a:off x="4423579" y="5455673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172;p17"/>
            <p:cNvCxnSpPr/>
            <p:nvPr/>
          </p:nvCxnSpPr>
          <p:spPr>
            <a:xfrm>
              <a:off x="4423579" y="4638173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173;p17"/>
            <p:cNvCxnSpPr/>
            <p:nvPr/>
          </p:nvCxnSpPr>
          <p:spPr>
            <a:xfrm>
              <a:off x="4235529" y="5455673"/>
              <a:ext cx="1947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4" name="Google Shape;174;p17"/>
            <p:cNvSpPr/>
            <p:nvPr/>
          </p:nvSpPr>
          <p:spPr>
            <a:xfrm>
              <a:off x="4631917" y="43725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5" name="Google Shape;175;p17"/>
            <p:cNvSpPr/>
            <p:nvPr/>
          </p:nvSpPr>
          <p:spPr>
            <a:xfrm>
              <a:off x="4631929" y="51900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</a:t>
              </a:r>
              <a:endParaRPr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비 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635013" y="2365275"/>
            <a:ext cx="8921975" cy="2984700"/>
            <a:chOff x="715087" y="2247296"/>
            <a:chExt cx="8921975" cy="2984700"/>
          </a:xfrm>
        </p:grpSpPr>
        <p:sp>
          <p:nvSpPr>
            <p:cNvPr id="53" name="Google Shape;180;p18"/>
            <p:cNvSpPr/>
            <p:nvPr/>
          </p:nvSpPr>
          <p:spPr>
            <a:xfrm>
              <a:off x="929987" y="46997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알뜰쇼핑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4" name="Google Shape;181;p18"/>
            <p:cNvSpPr/>
            <p:nvPr/>
          </p:nvSpPr>
          <p:spPr>
            <a:xfrm>
              <a:off x="929987" y="3882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베스트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5" name="Google Shape;182;p18"/>
            <p:cNvSpPr/>
            <p:nvPr/>
          </p:nvSpPr>
          <p:spPr>
            <a:xfrm>
              <a:off x="929987" y="30647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신상품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6" name="Google Shape;183;p18"/>
            <p:cNvSpPr/>
            <p:nvPr/>
          </p:nvSpPr>
          <p:spPr>
            <a:xfrm>
              <a:off x="929974" y="2247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전체 카테고리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58" name="Google Shape;184;p18"/>
            <p:cNvSpPr/>
            <p:nvPr/>
          </p:nvSpPr>
          <p:spPr>
            <a:xfrm>
              <a:off x="2743087" y="2247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세부 카테고리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61" name="Google Shape;185;p18"/>
            <p:cNvSpPr/>
            <p:nvPr/>
          </p:nvSpPr>
          <p:spPr>
            <a:xfrm>
              <a:off x="4556187" y="2247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상품 목록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62" name="Google Shape;186;p18"/>
            <p:cNvSpPr/>
            <p:nvPr/>
          </p:nvSpPr>
          <p:spPr>
            <a:xfrm>
              <a:off x="6369287" y="2247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상품 상세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63" name="Google Shape;187;p18"/>
            <p:cNvSpPr/>
            <p:nvPr/>
          </p:nvSpPr>
          <p:spPr>
            <a:xfrm>
              <a:off x="8182387" y="2247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상품정보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70" name="Google Shape;188;p18"/>
            <p:cNvSpPr/>
            <p:nvPr/>
          </p:nvSpPr>
          <p:spPr>
            <a:xfrm>
              <a:off x="8184762" y="30647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상품후기</a:t>
              </a:r>
              <a:endParaRPr sz="1200">
                <a:solidFill>
                  <a:schemeClr val="bg1"/>
                </a:solidFill>
              </a:endParaRPr>
            </a:p>
          </p:txBody>
        </p:sp>
        <p:sp>
          <p:nvSpPr>
            <p:cNvPr id="71" name="Google Shape;189;p18"/>
            <p:cNvSpPr/>
            <p:nvPr/>
          </p:nvSpPr>
          <p:spPr>
            <a:xfrm>
              <a:off x="8184762" y="388229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bg1"/>
                  </a:solidFill>
                </a:rPr>
                <a:t>상품문의</a:t>
              </a:r>
              <a:endParaRPr sz="1200">
                <a:solidFill>
                  <a:schemeClr val="bg1"/>
                </a:solidFill>
              </a:endParaRPr>
            </a:p>
          </p:txBody>
        </p:sp>
        <p:cxnSp>
          <p:nvCxnSpPr>
            <p:cNvPr id="74" name="Google Shape;190;p18"/>
            <p:cNvCxnSpPr/>
            <p:nvPr/>
          </p:nvCxnSpPr>
          <p:spPr>
            <a:xfrm>
              <a:off x="725224" y="2513396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Google Shape;191;p18"/>
            <p:cNvCxnSpPr/>
            <p:nvPr/>
          </p:nvCxnSpPr>
          <p:spPr>
            <a:xfrm>
              <a:off x="725237" y="2513396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Google Shape;192;p18"/>
            <p:cNvCxnSpPr/>
            <p:nvPr/>
          </p:nvCxnSpPr>
          <p:spPr>
            <a:xfrm>
              <a:off x="715087" y="3330896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193;p18"/>
            <p:cNvCxnSpPr/>
            <p:nvPr/>
          </p:nvCxnSpPr>
          <p:spPr>
            <a:xfrm>
              <a:off x="715087" y="4148396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Google Shape;194;p18"/>
            <p:cNvCxnSpPr/>
            <p:nvPr/>
          </p:nvCxnSpPr>
          <p:spPr>
            <a:xfrm>
              <a:off x="725237" y="4965896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9" name="Google Shape;195;p18"/>
            <p:cNvCxnSpPr>
              <a:stCxn id="56" idx="3"/>
              <a:endCxn id="58" idx="1"/>
            </p:cNvCxnSpPr>
            <p:nvPr/>
          </p:nvCxnSpPr>
          <p:spPr>
            <a:xfrm>
              <a:off x="2382274" y="251339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1" name="Google Shape;196;p18"/>
            <p:cNvCxnSpPr>
              <a:stCxn id="58" idx="3"/>
              <a:endCxn id="61" idx="1"/>
            </p:cNvCxnSpPr>
            <p:nvPr/>
          </p:nvCxnSpPr>
          <p:spPr>
            <a:xfrm>
              <a:off x="4195387" y="251339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3" name="Google Shape;197;p18"/>
            <p:cNvCxnSpPr>
              <a:stCxn id="61" idx="3"/>
              <a:endCxn id="62" idx="1"/>
            </p:cNvCxnSpPr>
            <p:nvPr/>
          </p:nvCxnSpPr>
          <p:spPr>
            <a:xfrm>
              <a:off x="6008487" y="251339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198;p18"/>
            <p:cNvCxnSpPr/>
            <p:nvPr/>
          </p:nvCxnSpPr>
          <p:spPr>
            <a:xfrm>
              <a:off x="8001974" y="2513396"/>
              <a:ext cx="2400" cy="16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199;p18"/>
            <p:cNvCxnSpPr>
              <a:stCxn id="62" idx="3"/>
            </p:cNvCxnSpPr>
            <p:nvPr/>
          </p:nvCxnSpPr>
          <p:spPr>
            <a:xfrm>
              <a:off x="7821587" y="2513396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2" name="Google Shape;200;p18"/>
            <p:cNvCxnSpPr/>
            <p:nvPr/>
          </p:nvCxnSpPr>
          <p:spPr>
            <a:xfrm>
              <a:off x="8001962" y="2512796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201;p18"/>
            <p:cNvCxnSpPr/>
            <p:nvPr/>
          </p:nvCxnSpPr>
          <p:spPr>
            <a:xfrm>
              <a:off x="8001962" y="3330296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202;p18"/>
            <p:cNvCxnSpPr/>
            <p:nvPr/>
          </p:nvCxnSpPr>
          <p:spPr>
            <a:xfrm>
              <a:off x="8001962" y="4147196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19147" y="1956525"/>
            <a:ext cx="8753707" cy="3802200"/>
            <a:chOff x="890024" y="1883815"/>
            <a:chExt cx="8753707" cy="3802200"/>
          </a:xfrm>
        </p:grpSpPr>
        <p:sp>
          <p:nvSpPr>
            <p:cNvPr id="32" name="Google Shape;213;p20"/>
            <p:cNvSpPr/>
            <p:nvPr/>
          </p:nvSpPr>
          <p:spPr>
            <a:xfrm>
              <a:off x="25164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마이페이지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3" name="Google Shape;214;p20"/>
            <p:cNvSpPr/>
            <p:nvPr/>
          </p:nvSpPr>
          <p:spPr>
            <a:xfrm>
              <a:off x="2516481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4" name="Google Shape;215;p20"/>
            <p:cNvSpPr/>
            <p:nvPr/>
          </p:nvSpPr>
          <p:spPr>
            <a:xfrm>
              <a:off x="251648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5" name="Google Shape;216;p20"/>
            <p:cNvSpPr/>
            <p:nvPr/>
          </p:nvSpPr>
          <p:spPr>
            <a:xfrm>
              <a:off x="2516481" y="27013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6" name="Google Shape;217;p20"/>
            <p:cNvSpPr/>
            <p:nvPr/>
          </p:nvSpPr>
          <p:spPr>
            <a:xfrm>
              <a:off x="890024" y="3079615"/>
              <a:ext cx="1240607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Google Shape;218;p20"/>
            <p:cNvSpPr/>
            <p:nvPr/>
          </p:nvSpPr>
          <p:spPr>
            <a:xfrm>
              <a:off x="43881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주문내역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8" name="Google Shape;219;p20"/>
            <p:cNvSpPr/>
            <p:nvPr/>
          </p:nvSpPr>
          <p:spPr>
            <a:xfrm>
              <a:off x="62598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9" name="Google Shape;220;p20"/>
            <p:cNvSpPr/>
            <p:nvPr/>
          </p:nvSpPr>
          <p:spPr>
            <a:xfrm>
              <a:off x="81315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 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40" name="Google Shape;221;p20"/>
            <p:cNvCxnSpPr>
              <a:stCxn id="36" idx="6"/>
            </p:cNvCxnSpPr>
            <p:nvPr/>
          </p:nvCxnSpPr>
          <p:spPr>
            <a:xfrm>
              <a:off x="2130631" y="337616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1" name="Google Shape;222;p20"/>
            <p:cNvCxnSpPr/>
            <p:nvPr/>
          </p:nvCxnSpPr>
          <p:spPr>
            <a:xfrm>
              <a:off x="2323481" y="296741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Google Shape;223;p20"/>
            <p:cNvCxnSpPr/>
            <p:nvPr/>
          </p:nvCxnSpPr>
          <p:spPr>
            <a:xfrm>
              <a:off x="2323481" y="214991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Google Shape;224;p20"/>
            <p:cNvCxnSpPr/>
            <p:nvPr/>
          </p:nvCxnSpPr>
          <p:spPr>
            <a:xfrm>
              <a:off x="2323481" y="378491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225;p20"/>
            <p:cNvCxnSpPr/>
            <p:nvPr/>
          </p:nvCxnSpPr>
          <p:spPr>
            <a:xfrm>
              <a:off x="2323481" y="460241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226;p20"/>
            <p:cNvCxnSpPr>
              <a:stCxn id="37" idx="3"/>
              <a:endCxn id="38" idx="1"/>
            </p:cNvCxnSpPr>
            <p:nvPr/>
          </p:nvCxnSpPr>
          <p:spPr>
            <a:xfrm>
              <a:off x="5840481" y="2149915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227;p20"/>
            <p:cNvCxnSpPr>
              <a:stCxn id="38" idx="3"/>
              <a:endCxn id="39" idx="1"/>
            </p:cNvCxnSpPr>
            <p:nvPr/>
          </p:nvCxnSpPr>
          <p:spPr>
            <a:xfrm>
              <a:off x="7712181" y="2149915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228;p20"/>
            <p:cNvSpPr/>
            <p:nvPr/>
          </p:nvSpPr>
          <p:spPr>
            <a:xfrm>
              <a:off x="4404956" y="2701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8" name="Google Shape;229;p20"/>
            <p:cNvSpPr/>
            <p:nvPr/>
          </p:nvSpPr>
          <p:spPr>
            <a:xfrm>
              <a:off x="4404944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개인정보 수정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9" name="Google Shape;230;p20"/>
            <p:cNvSpPr/>
            <p:nvPr/>
          </p:nvSpPr>
          <p:spPr>
            <a:xfrm>
              <a:off x="4404944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출석체크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50" name="Google Shape;231;p20"/>
            <p:cNvCxnSpPr>
              <a:stCxn id="32" idx="3"/>
            </p:cNvCxnSpPr>
            <p:nvPr/>
          </p:nvCxnSpPr>
          <p:spPr>
            <a:xfrm>
              <a:off x="3968781" y="2149915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2" name="Google Shape;232;p20"/>
            <p:cNvCxnSpPr/>
            <p:nvPr/>
          </p:nvCxnSpPr>
          <p:spPr>
            <a:xfrm>
              <a:off x="4183819" y="2149915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Google Shape;233;p20"/>
            <p:cNvCxnSpPr/>
            <p:nvPr/>
          </p:nvCxnSpPr>
          <p:spPr>
            <a:xfrm>
              <a:off x="4188019" y="2966815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0" name="Google Shape;234;p20"/>
            <p:cNvCxnSpPr/>
            <p:nvPr/>
          </p:nvCxnSpPr>
          <p:spPr>
            <a:xfrm>
              <a:off x="4195281" y="3784315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235;p20"/>
            <p:cNvCxnSpPr/>
            <p:nvPr/>
          </p:nvCxnSpPr>
          <p:spPr>
            <a:xfrm>
              <a:off x="4191056" y="4601815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236;p20"/>
            <p:cNvCxnSpPr/>
            <p:nvPr/>
          </p:nvCxnSpPr>
          <p:spPr>
            <a:xfrm>
              <a:off x="4170081" y="2154865"/>
              <a:ext cx="1680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6" name="Google Shape;237;p20"/>
            <p:cNvSpPr/>
            <p:nvPr/>
          </p:nvSpPr>
          <p:spPr>
            <a:xfrm>
              <a:off x="2516481" y="515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7" name="Google Shape;238;p20"/>
            <p:cNvCxnSpPr/>
            <p:nvPr/>
          </p:nvCxnSpPr>
          <p:spPr>
            <a:xfrm>
              <a:off x="2317806" y="2149915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8" name="Google Shape;239;p20"/>
            <p:cNvCxnSpPr/>
            <p:nvPr/>
          </p:nvCxnSpPr>
          <p:spPr>
            <a:xfrm>
              <a:off x="2323481" y="541991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9" name="Google Shape;240;p20"/>
            <p:cNvSpPr/>
            <p:nvPr/>
          </p:nvSpPr>
          <p:spPr>
            <a:xfrm>
              <a:off x="6276656" y="2701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작성완료 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2" name="Google Shape;241;p20"/>
            <p:cNvSpPr/>
            <p:nvPr/>
          </p:nvSpPr>
          <p:spPr>
            <a:xfrm>
              <a:off x="8148356" y="2701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보기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3" name="Google Shape;242;p20"/>
            <p:cNvCxnSpPr>
              <a:stCxn id="69" idx="3"/>
              <a:endCxn id="72" idx="1"/>
            </p:cNvCxnSpPr>
            <p:nvPr/>
          </p:nvCxnSpPr>
          <p:spPr>
            <a:xfrm>
              <a:off x="7728956" y="2967415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0" name="Google Shape;243;p20"/>
            <p:cNvSpPr/>
            <p:nvPr/>
          </p:nvSpPr>
          <p:spPr>
            <a:xfrm>
              <a:off x="629343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작성가능 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2" name="Google Shape;244;p20"/>
            <p:cNvCxnSpPr/>
            <p:nvPr/>
          </p:nvCxnSpPr>
          <p:spPr>
            <a:xfrm rot="10800000" flipH="1">
              <a:off x="5857244" y="2967115"/>
              <a:ext cx="2310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4" name="Google Shape;245;p20"/>
            <p:cNvCxnSpPr/>
            <p:nvPr/>
          </p:nvCxnSpPr>
          <p:spPr>
            <a:xfrm>
              <a:off x="6088256" y="2972365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246;p20"/>
            <p:cNvCxnSpPr>
              <a:endCxn id="69" idx="1"/>
            </p:cNvCxnSpPr>
            <p:nvPr/>
          </p:nvCxnSpPr>
          <p:spPr>
            <a:xfrm rot="10800000" flipH="1">
              <a:off x="6088256" y="2967415"/>
              <a:ext cx="188400" cy="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247;p20"/>
            <p:cNvCxnSpPr>
              <a:endCxn id="80" idx="1"/>
            </p:cNvCxnSpPr>
            <p:nvPr/>
          </p:nvCxnSpPr>
          <p:spPr>
            <a:xfrm>
              <a:off x="6075331" y="3784915"/>
              <a:ext cx="21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3" name="Google Shape;248;p20"/>
            <p:cNvSpPr/>
            <p:nvPr/>
          </p:nvSpPr>
          <p:spPr>
            <a:xfrm>
              <a:off x="817953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94" name="Google Shape;249;p20"/>
            <p:cNvCxnSpPr>
              <a:endCxn id="93" idx="1"/>
            </p:cNvCxnSpPr>
            <p:nvPr/>
          </p:nvCxnSpPr>
          <p:spPr>
            <a:xfrm>
              <a:off x="7760131" y="3784915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5" name="Google Shape;250;p20"/>
            <p:cNvSpPr/>
            <p:nvPr/>
          </p:nvSpPr>
          <p:spPr>
            <a:xfrm>
              <a:off x="8179531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98" name="Google Shape;251;p20"/>
            <p:cNvCxnSpPr/>
            <p:nvPr/>
          </p:nvCxnSpPr>
          <p:spPr>
            <a:xfrm>
              <a:off x="8905681" y="4051015"/>
              <a:ext cx="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9" name="Google Shape;252;p20"/>
            <p:cNvSpPr/>
            <p:nvPr/>
          </p:nvSpPr>
          <p:spPr>
            <a:xfrm>
              <a:off x="8179531" y="515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0" name="Google Shape;253;p20"/>
            <p:cNvCxnSpPr>
              <a:endCxn id="99" idx="0"/>
            </p:cNvCxnSpPr>
            <p:nvPr/>
          </p:nvCxnSpPr>
          <p:spPr>
            <a:xfrm>
              <a:off x="8905681" y="4868515"/>
              <a:ext cx="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214;p20"/>
            <p:cNvSpPr/>
            <p:nvPr/>
          </p:nvSpPr>
          <p:spPr>
            <a:xfrm>
              <a:off x="2528381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2" name="Google Shape;215;p20"/>
            <p:cNvSpPr/>
            <p:nvPr/>
          </p:nvSpPr>
          <p:spPr>
            <a:xfrm>
              <a:off x="252838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3" name="Google Shape;216;p20"/>
            <p:cNvSpPr/>
            <p:nvPr/>
          </p:nvSpPr>
          <p:spPr>
            <a:xfrm>
              <a:off x="2528381" y="27013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4" name="Google Shape;219;p20"/>
            <p:cNvSpPr/>
            <p:nvPr/>
          </p:nvSpPr>
          <p:spPr>
            <a:xfrm>
              <a:off x="62717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5" name="Google Shape;220;p20"/>
            <p:cNvSpPr/>
            <p:nvPr/>
          </p:nvSpPr>
          <p:spPr>
            <a:xfrm>
              <a:off x="8143481" y="188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 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6" name="Google Shape;229;p20"/>
            <p:cNvSpPr/>
            <p:nvPr/>
          </p:nvSpPr>
          <p:spPr>
            <a:xfrm>
              <a:off x="4416844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개인정보 수정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7" name="Google Shape;230;p20"/>
            <p:cNvSpPr/>
            <p:nvPr/>
          </p:nvSpPr>
          <p:spPr>
            <a:xfrm>
              <a:off x="4416844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출석체크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8" name="Google Shape;237;p20"/>
            <p:cNvSpPr/>
            <p:nvPr/>
          </p:nvSpPr>
          <p:spPr>
            <a:xfrm>
              <a:off x="2528381" y="515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9" name="Google Shape;240;p20"/>
            <p:cNvSpPr/>
            <p:nvPr/>
          </p:nvSpPr>
          <p:spPr>
            <a:xfrm>
              <a:off x="6288556" y="2701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작성완료 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0" name="Google Shape;241;p20"/>
            <p:cNvSpPr/>
            <p:nvPr/>
          </p:nvSpPr>
          <p:spPr>
            <a:xfrm>
              <a:off x="8160256" y="2701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보기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1" name="Google Shape;243;p20"/>
            <p:cNvSpPr/>
            <p:nvPr/>
          </p:nvSpPr>
          <p:spPr>
            <a:xfrm>
              <a:off x="630533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작성가능 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2" name="Google Shape;248;p20"/>
            <p:cNvSpPr/>
            <p:nvPr/>
          </p:nvSpPr>
          <p:spPr>
            <a:xfrm>
              <a:off x="8191431" y="3518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3" name="Google Shape;250;p20"/>
            <p:cNvSpPr/>
            <p:nvPr/>
          </p:nvSpPr>
          <p:spPr>
            <a:xfrm>
              <a:off x="8191431" y="43363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4" name="Google Shape;252;p20"/>
            <p:cNvSpPr/>
            <p:nvPr/>
          </p:nvSpPr>
          <p:spPr>
            <a:xfrm>
              <a:off x="8191431" y="515381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2443650" y="2358750"/>
            <a:ext cx="7304700" cy="2997750"/>
            <a:chOff x="890024" y="2093390"/>
            <a:chExt cx="7304700" cy="2997750"/>
          </a:xfrm>
        </p:grpSpPr>
        <p:sp>
          <p:nvSpPr>
            <p:cNvPr id="63" name="Google Shape;258;p21"/>
            <p:cNvSpPr/>
            <p:nvPr/>
          </p:nvSpPr>
          <p:spPr>
            <a:xfrm>
              <a:off x="1110524" y="20933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주문내역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0" name="Google Shape;259;p21"/>
            <p:cNvSpPr/>
            <p:nvPr/>
          </p:nvSpPr>
          <p:spPr>
            <a:xfrm>
              <a:off x="2998999" y="37283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비밀번호 재확인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1" name="Google Shape;260;p21"/>
            <p:cNvSpPr/>
            <p:nvPr/>
          </p:nvSpPr>
          <p:spPr>
            <a:xfrm>
              <a:off x="4870699" y="29239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수정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4" name="Google Shape;261;p21"/>
            <p:cNvSpPr/>
            <p:nvPr/>
          </p:nvSpPr>
          <p:spPr>
            <a:xfrm>
              <a:off x="1127299" y="29108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5" name="Google Shape;262;p21"/>
            <p:cNvSpPr/>
            <p:nvPr/>
          </p:nvSpPr>
          <p:spPr>
            <a:xfrm>
              <a:off x="1127287" y="37283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개인정보 수정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Google Shape;263;p21"/>
            <p:cNvSpPr/>
            <p:nvPr/>
          </p:nvSpPr>
          <p:spPr>
            <a:xfrm>
              <a:off x="1127287" y="45458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출석체크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7" name="Google Shape;264;p21"/>
            <p:cNvCxnSpPr/>
            <p:nvPr/>
          </p:nvCxnSpPr>
          <p:spPr>
            <a:xfrm>
              <a:off x="906162" y="235949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Google Shape;265;p21"/>
            <p:cNvCxnSpPr/>
            <p:nvPr/>
          </p:nvCxnSpPr>
          <p:spPr>
            <a:xfrm flipH="1">
              <a:off x="890024" y="2364440"/>
              <a:ext cx="2400" cy="246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Google Shape;266;p21"/>
            <p:cNvSpPr/>
            <p:nvPr/>
          </p:nvSpPr>
          <p:spPr>
            <a:xfrm>
              <a:off x="4870699" y="37414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회원 탈퇴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1" name="Google Shape;267;p21"/>
            <p:cNvCxnSpPr/>
            <p:nvPr/>
          </p:nvCxnSpPr>
          <p:spPr>
            <a:xfrm>
              <a:off x="906162" y="317639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3" name="Google Shape;268;p21"/>
            <p:cNvCxnSpPr/>
            <p:nvPr/>
          </p:nvCxnSpPr>
          <p:spPr>
            <a:xfrm>
              <a:off x="906162" y="399389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269;p21"/>
            <p:cNvCxnSpPr/>
            <p:nvPr/>
          </p:nvCxnSpPr>
          <p:spPr>
            <a:xfrm>
              <a:off x="906162" y="483314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270;p21"/>
            <p:cNvCxnSpPr>
              <a:stCxn id="75" idx="3"/>
              <a:endCxn id="70" idx="1"/>
            </p:cNvCxnSpPr>
            <p:nvPr/>
          </p:nvCxnSpPr>
          <p:spPr>
            <a:xfrm>
              <a:off x="2579587" y="3994490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2" name="Google Shape;271;p21"/>
            <p:cNvCxnSpPr/>
            <p:nvPr/>
          </p:nvCxnSpPr>
          <p:spPr>
            <a:xfrm>
              <a:off x="4649587" y="399389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272;p21"/>
            <p:cNvCxnSpPr/>
            <p:nvPr/>
          </p:nvCxnSpPr>
          <p:spPr>
            <a:xfrm>
              <a:off x="4451287" y="399389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273;p21"/>
            <p:cNvCxnSpPr/>
            <p:nvPr/>
          </p:nvCxnSpPr>
          <p:spPr>
            <a:xfrm>
              <a:off x="4649587" y="318944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5" name="Google Shape;274;p21"/>
            <p:cNvSpPr/>
            <p:nvPr/>
          </p:nvSpPr>
          <p:spPr>
            <a:xfrm>
              <a:off x="6742424" y="29239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16" name="Google Shape;275;p21"/>
            <p:cNvCxnSpPr>
              <a:endCxn id="115" idx="1"/>
            </p:cNvCxnSpPr>
            <p:nvPr/>
          </p:nvCxnSpPr>
          <p:spPr>
            <a:xfrm>
              <a:off x="6323024" y="3190040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7" name="Google Shape;276;p21"/>
            <p:cNvSpPr/>
            <p:nvPr/>
          </p:nvSpPr>
          <p:spPr>
            <a:xfrm>
              <a:off x="6742424" y="21064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개인 정보 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수정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18" name="Google Shape;277;p21"/>
            <p:cNvCxnSpPr>
              <a:stCxn id="115" idx="0"/>
              <a:endCxn id="117" idx="2"/>
            </p:cNvCxnSpPr>
            <p:nvPr/>
          </p:nvCxnSpPr>
          <p:spPr>
            <a:xfrm rot="10800000">
              <a:off x="7468574" y="2638640"/>
              <a:ext cx="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9" name="Google Shape;278;p21"/>
            <p:cNvSpPr/>
            <p:nvPr/>
          </p:nvSpPr>
          <p:spPr>
            <a:xfrm>
              <a:off x="6742399" y="37414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비밀번호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재확인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0" name="Google Shape;279;p21"/>
            <p:cNvCxnSpPr>
              <a:endCxn id="119" idx="1"/>
            </p:cNvCxnSpPr>
            <p:nvPr/>
          </p:nvCxnSpPr>
          <p:spPr>
            <a:xfrm>
              <a:off x="6322999" y="4007540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21" name="Google Shape;280;p21"/>
            <p:cNvSpPr/>
            <p:nvPr/>
          </p:nvSpPr>
          <p:spPr>
            <a:xfrm>
              <a:off x="6742399" y="455894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탈퇴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2" name="Google Shape;281;p21"/>
            <p:cNvCxnSpPr>
              <a:stCxn id="119" idx="2"/>
              <a:endCxn id="121" idx="0"/>
            </p:cNvCxnSpPr>
            <p:nvPr/>
          </p:nvCxnSpPr>
          <p:spPr>
            <a:xfrm>
              <a:off x="7468549" y="4273640"/>
              <a:ext cx="0" cy="28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3" name="Google Shape;282;p21"/>
            <p:cNvCxnSpPr/>
            <p:nvPr/>
          </p:nvCxnSpPr>
          <p:spPr>
            <a:xfrm>
              <a:off x="4648974" y="3176990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24" name="Google Shape;283;p21"/>
            <p:cNvSpPr/>
            <p:nvPr/>
          </p:nvSpPr>
          <p:spPr>
            <a:xfrm>
              <a:off x="2982224" y="45458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출석 여부 확인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25" name="Google Shape;284;p21"/>
            <p:cNvSpPr/>
            <p:nvPr/>
          </p:nvSpPr>
          <p:spPr>
            <a:xfrm>
              <a:off x="4853924" y="454589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포인트 지급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출석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6" name="Google Shape;285;p21"/>
            <p:cNvCxnSpPr>
              <a:stCxn id="124" idx="3"/>
              <a:endCxn id="125" idx="1"/>
            </p:cNvCxnSpPr>
            <p:nvPr/>
          </p:nvCxnSpPr>
          <p:spPr>
            <a:xfrm>
              <a:off x="4434524" y="4811990"/>
              <a:ext cx="41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27" name="Google Shape;286;p21"/>
            <p:cNvCxnSpPr>
              <a:stCxn id="76" idx="3"/>
              <a:endCxn id="124" idx="1"/>
            </p:cNvCxnSpPr>
            <p:nvPr/>
          </p:nvCxnSpPr>
          <p:spPr>
            <a:xfrm>
              <a:off x="2579587" y="4811990"/>
              <a:ext cx="402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689814" y="2365275"/>
            <a:ext cx="6812372" cy="2984700"/>
            <a:chOff x="878183" y="1867050"/>
            <a:chExt cx="6812372" cy="2984700"/>
          </a:xfrm>
        </p:grpSpPr>
        <p:sp>
          <p:nvSpPr>
            <p:cNvPr id="38" name="Google Shape;291;p22"/>
            <p:cNvSpPr/>
            <p:nvPr/>
          </p:nvSpPr>
          <p:spPr>
            <a:xfrm>
              <a:off x="2511630" y="18670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마이페이지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9" name="Google Shape;292;p22"/>
            <p:cNvSpPr/>
            <p:nvPr/>
          </p:nvSpPr>
          <p:spPr>
            <a:xfrm>
              <a:off x="2511630" y="43195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0" name="Google Shape;293;p22"/>
            <p:cNvSpPr/>
            <p:nvPr/>
          </p:nvSpPr>
          <p:spPr>
            <a:xfrm>
              <a:off x="2511630" y="35020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1" name="Google Shape;294;p22"/>
            <p:cNvSpPr/>
            <p:nvPr/>
          </p:nvSpPr>
          <p:spPr>
            <a:xfrm>
              <a:off x="2511630" y="26845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2" name="Google Shape;295;p22"/>
            <p:cNvSpPr/>
            <p:nvPr/>
          </p:nvSpPr>
          <p:spPr>
            <a:xfrm>
              <a:off x="878183" y="3044744"/>
              <a:ext cx="1247597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296;p22"/>
            <p:cNvSpPr/>
            <p:nvPr/>
          </p:nvSpPr>
          <p:spPr>
            <a:xfrm>
              <a:off x="4383330" y="18670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공지사항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44" name="Google Shape;297;p22"/>
            <p:cNvCxnSpPr/>
            <p:nvPr/>
          </p:nvCxnSpPr>
          <p:spPr>
            <a:xfrm flipH="1">
              <a:off x="2308405" y="2133150"/>
              <a:ext cx="15600" cy="246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298;p22"/>
            <p:cNvCxnSpPr/>
            <p:nvPr/>
          </p:nvCxnSpPr>
          <p:spPr>
            <a:xfrm>
              <a:off x="2125780" y="33594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299;p22"/>
            <p:cNvCxnSpPr/>
            <p:nvPr/>
          </p:nvCxnSpPr>
          <p:spPr>
            <a:xfrm>
              <a:off x="2318630" y="29506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7" name="Google Shape;300;p22"/>
            <p:cNvCxnSpPr/>
            <p:nvPr/>
          </p:nvCxnSpPr>
          <p:spPr>
            <a:xfrm>
              <a:off x="2318630" y="21331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Google Shape;301;p22"/>
            <p:cNvCxnSpPr/>
            <p:nvPr/>
          </p:nvCxnSpPr>
          <p:spPr>
            <a:xfrm>
              <a:off x="2318630" y="37681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9" name="Google Shape;302;p22"/>
            <p:cNvCxnSpPr/>
            <p:nvPr/>
          </p:nvCxnSpPr>
          <p:spPr>
            <a:xfrm>
              <a:off x="2318630" y="45856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0" name="Google Shape;303;p22"/>
            <p:cNvSpPr/>
            <p:nvPr/>
          </p:nvSpPr>
          <p:spPr>
            <a:xfrm>
              <a:off x="4400105" y="26845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자주하는 질문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2" name="Google Shape;304;p22"/>
            <p:cNvSpPr/>
            <p:nvPr/>
          </p:nvSpPr>
          <p:spPr>
            <a:xfrm>
              <a:off x="4400093" y="35020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1:1 문의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3" name="Google Shape;305;p22"/>
            <p:cNvSpPr/>
            <p:nvPr/>
          </p:nvSpPr>
          <p:spPr>
            <a:xfrm>
              <a:off x="4400093" y="43195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제안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306;p22"/>
            <p:cNvCxnSpPr/>
            <p:nvPr/>
          </p:nvCxnSpPr>
          <p:spPr>
            <a:xfrm>
              <a:off x="3960330" y="295005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Google Shape;307;p22"/>
            <p:cNvCxnSpPr/>
            <p:nvPr/>
          </p:nvCxnSpPr>
          <p:spPr>
            <a:xfrm>
              <a:off x="4178968" y="213315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Google Shape;308;p22"/>
            <p:cNvCxnSpPr/>
            <p:nvPr/>
          </p:nvCxnSpPr>
          <p:spPr>
            <a:xfrm>
              <a:off x="4183168" y="295005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Google Shape;309;p22"/>
            <p:cNvCxnSpPr/>
            <p:nvPr/>
          </p:nvCxnSpPr>
          <p:spPr>
            <a:xfrm>
              <a:off x="4190430" y="376755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Google Shape;310;p22"/>
            <p:cNvCxnSpPr/>
            <p:nvPr/>
          </p:nvCxnSpPr>
          <p:spPr>
            <a:xfrm flipH="1">
              <a:off x="4165830" y="2133150"/>
              <a:ext cx="15600" cy="2462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0" name="Google Shape;311;p22"/>
            <p:cNvCxnSpPr/>
            <p:nvPr/>
          </p:nvCxnSpPr>
          <p:spPr>
            <a:xfrm>
              <a:off x="4162855" y="4584575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1" name="Google Shape;312;p22"/>
            <p:cNvSpPr/>
            <p:nvPr/>
          </p:nvSpPr>
          <p:spPr>
            <a:xfrm>
              <a:off x="6238255" y="18670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2" name="Google Shape;313;p22"/>
            <p:cNvSpPr/>
            <p:nvPr/>
          </p:nvSpPr>
          <p:spPr>
            <a:xfrm>
              <a:off x="6238255" y="26845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4" name="Google Shape;314;p22"/>
            <p:cNvCxnSpPr>
              <a:endCxn id="62" idx="1"/>
            </p:cNvCxnSpPr>
            <p:nvPr/>
          </p:nvCxnSpPr>
          <p:spPr>
            <a:xfrm>
              <a:off x="5852455" y="2950650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316;p22"/>
            <p:cNvCxnSpPr>
              <a:stCxn id="43" idx="3"/>
              <a:endCxn id="61" idx="1"/>
            </p:cNvCxnSpPr>
            <p:nvPr/>
          </p:nvCxnSpPr>
          <p:spPr>
            <a:xfrm>
              <a:off x="5835630" y="2133150"/>
              <a:ext cx="402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462213" y="1956225"/>
            <a:ext cx="7267575" cy="3802800"/>
            <a:chOff x="929974" y="2100791"/>
            <a:chExt cx="7267575" cy="3802800"/>
          </a:xfrm>
        </p:grpSpPr>
        <p:cxnSp>
          <p:nvCxnSpPr>
            <p:cNvPr id="34" name="Google Shape;321;p23"/>
            <p:cNvCxnSpPr/>
            <p:nvPr/>
          </p:nvCxnSpPr>
          <p:spPr>
            <a:xfrm>
              <a:off x="4497724" y="4001891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5" name="Google Shape;322;p23"/>
            <p:cNvSpPr/>
            <p:nvPr/>
          </p:nvSpPr>
          <p:spPr>
            <a:xfrm>
              <a:off x="3028599" y="29182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6" name="Google Shape;323;p23"/>
            <p:cNvSpPr/>
            <p:nvPr/>
          </p:nvSpPr>
          <p:spPr>
            <a:xfrm>
              <a:off x="3028599" y="37357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1:1 문의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37" name="Google Shape;324;p23"/>
            <p:cNvCxnSpPr/>
            <p:nvPr/>
          </p:nvCxnSpPr>
          <p:spPr>
            <a:xfrm>
              <a:off x="2821474" y="3184029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3" name="Google Shape;325;p23"/>
            <p:cNvCxnSpPr/>
            <p:nvPr/>
          </p:nvCxnSpPr>
          <p:spPr>
            <a:xfrm>
              <a:off x="2793899" y="4001054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6" name="Google Shape;326;p23"/>
            <p:cNvCxnSpPr/>
            <p:nvPr/>
          </p:nvCxnSpPr>
          <p:spPr>
            <a:xfrm>
              <a:off x="2804912" y="3184029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7" name="Google Shape;327;p23"/>
            <p:cNvCxnSpPr/>
            <p:nvPr/>
          </p:nvCxnSpPr>
          <p:spPr>
            <a:xfrm>
              <a:off x="2609499" y="4001291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8" name="Google Shape;328;p23"/>
            <p:cNvSpPr/>
            <p:nvPr/>
          </p:nvSpPr>
          <p:spPr>
            <a:xfrm>
              <a:off x="4883499" y="37363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9" name="Google Shape;329;p23"/>
            <p:cNvSpPr/>
            <p:nvPr/>
          </p:nvSpPr>
          <p:spPr>
            <a:xfrm>
              <a:off x="6738399" y="373556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1:1 문의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0" name="Google Shape;330;p23"/>
            <p:cNvCxnSpPr>
              <a:stCxn id="68" idx="3"/>
              <a:endCxn id="69" idx="1"/>
            </p:cNvCxnSpPr>
            <p:nvPr/>
          </p:nvCxnSpPr>
          <p:spPr>
            <a:xfrm rot="10800000" flipH="1">
              <a:off x="6335799" y="4001591"/>
              <a:ext cx="4026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1" name="Google Shape;331;p23"/>
            <p:cNvCxnSpPr/>
            <p:nvPr/>
          </p:nvCxnSpPr>
          <p:spPr>
            <a:xfrm>
              <a:off x="4504574" y="5636891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2" name="Google Shape;332;p23"/>
            <p:cNvSpPr/>
            <p:nvPr/>
          </p:nvSpPr>
          <p:spPr>
            <a:xfrm>
              <a:off x="3035449" y="45532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3" name="Google Shape;333;p23"/>
            <p:cNvSpPr/>
            <p:nvPr/>
          </p:nvSpPr>
          <p:spPr>
            <a:xfrm>
              <a:off x="3035449" y="53707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제안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4" name="Google Shape;334;p23"/>
            <p:cNvCxnSpPr/>
            <p:nvPr/>
          </p:nvCxnSpPr>
          <p:spPr>
            <a:xfrm>
              <a:off x="2828324" y="4819029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Google Shape;335;p23"/>
            <p:cNvCxnSpPr/>
            <p:nvPr/>
          </p:nvCxnSpPr>
          <p:spPr>
            <a:xfrm>
              <a:off x="2800749" y="5636054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Google Shape;336;p23"/>
            <p:cNvCxnSpPr/>
            <p:nvPr/>
          </p:nvCxnSpPr>
          <p:spPr>
            <a:xfrm>
              <a:off x="2811762" y="4819029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337;p23"/>
            <p:cNvCxnSpPr/>
            <p:nvPr/>
          </p:nvCxnSpPr>
          <p:spPr>
            <a:xfrm>
              <a:off x="2609499" y="4818204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8" name="Google Shape;338;p23"/>
            <p:cNvSpPr/>
            <p:nvPr/>
          </p:nvSpPr>
          <p:spPr>
            <a:xfrm>
              <a:off x="4890349" y="53713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9" name="Google Shape;339;p23"/>
            <p:cNvSpPr/>
            <p:nvPr/>
          </p:nvSpPr>
          <p:spPr>
            <a:xfrm>
              <a:off x="6745249" y="537056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제안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340;p23"/>
            <p:cNvCxnSpPr>
              <a:stCxn id="78" idx="3"/>
              <a:endCxn id="79" idx="1"/>
            </p:cNvCxnSpPr>
            <p:nvPr/>
          </p:nvCxnSpPr>
          <p:spPr>
            <a:xfrm rot="10800000" flipH="1">
              <a:off x="6342649" y="5636591"/>
              <a:ext cx="402600" cy="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Google Shape;341;p23"/>
            <p:cNvSpPr/>
            <p:nvPr/>
          </p:nvSpPr>
          <p:spPr>
            <a:xfrm>
              <a:off x="1140424" y="21007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Google Shape;342;p23"/>
            <p:cNvSpPr/>
            <p:nvPr/>
          </p:nvSpPr>
          <p:spPr>
            <a:xfrm>
              <a:off x="1157199" y="29182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자주하는 질문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3" name="Google Shape;343;p23"/>
            <p:cNvSpPr/>
            <p:nvPr/>
          </p:nvSpPr>
          <p:spPr>
            <a:xfrm>
              <a:off x="1157187" y="37357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1:1 문의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4" name="Google Shape;344;p23"/>
            <p:cNvSpPr/>
            <p:nvPr/>
          </p:nvSpPr>
          <p:spPr>
            <a:xfrm>
              <a:off x="1157187" y="45532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제안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5" name="Google Shape;345;p23"/>
            <p:cNvCxnSpPr/>
            <p:nvPr/>
          </p:nvCxnSpPr>
          <p:spPr>
            <a:xfrm>
              <a:off x="936062" y="2366891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346;p23"/>
            <p:cNvCxnSpPr/>
            <p:nvPr/>
          </p:nvCxnSpPr>
          <p:spPr>
            <a:xfrm>
              <a:off x="940262" y="3183791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347;p23"/>
            <p:cNvCxnSpPr/>
            <p:nvPr/>
          </p:nvCxnSpPr>
          <p:spPr>
            <a:xfrm>
              <a:off x="947524" y="4001291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348;p23"/>
            <p:cNvCxnSpPr/>
            <p:nvPr/>
          </p:nvCxnSpPr>
          <p:spPr>
            <a:xfrm>
              <a:off x="931424" y="4818791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2" name="Google Shape;349;p23"/>
            <p:cNvCxnSpPr/>
            <p:nvPr/>
          </p:nvCxnSpPr>
          <p:spPr>
            <a:xfrm flipH="1">
              <a:off x="929974" y="2366541"/>
              <a:ext cx="15000" cy="2466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761779" y="1956525"/>
            <a:ext cx="8668443" cy="3802200"/>
            <a:chOff x="844305" y="1861260"/>
            <a:chExt cx="8668443" cy="3802200"/>
          </a:xfrm>
        </p:grpSpPr>
        <p:sp>
          <p:nvSpPr>
            <p:cNvPr id="39" name="Google Shape;354;p24"/>
            <p:cNvSpPr/>
            <p:nvPr/>
          </p:nvSpPr>
          <p:spPr>
            <a:xfrm>
              <a:off x="4384186" y="3496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0" name="Google Shape;355;p24"/>
            <p:cNvSpPr/>
            <p:nvPr/>
          </p:nvSpPr>
          <p:spPr>
            <a:xfrm>
              <a:off x="4384186" y="43137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41" name="Google Shape;356;p24"/>
            <p:cNvCxnSpPr/>
            <p:nvPr/>
          </p:nvCxnSpPr>
          <p:spPr>
            <a:xfrm>
              <a:off x="3944423" y="376176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2" name="Google Shape;357;p24"/>
            <p:cNvCxnSpPr/>
            <p:nvPr/>
          </p:nvCxnSpPr>
          <p:spPr>
            <a:xfrm>
              <a:off x="4174523" y="3761760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3" name="Google Shape;358;p24"/>
            <p:cNvCxnSpPr/>
            <p:nvPr/>
          </p:nvCxnSpPr>
          <p:spPr>
            <a:xfrm>
              <a:off x="4146948" y="4578785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359;p24"/>
            <p:cNvCxnSpPr/>
            <p:nvPr/>
          </p:nvCxnSpPr>
          <p:spPr>
            <a:xfrm>
              <a:off x="4163461" y="3762960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5" name="Google Shape;360;p24"/>
            <p:cNvSpPr/>
            <p:nvPr/>
          </p:nvSpPr>
          <p:spPr>
            <a:xfrm>
              <a:off x="6222298" y="3496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6" name="Google Shape;361;p24"/>
            <p:cNvSpPr/>
            <p:nvPr/>
          </p:nvSpPr>
          <p:spPr>
            <a:xfrm>
              <a:off x="8060448" y="3496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 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47" name="Google Shape;362;p24"/>
            <p:cNvCxnSpPr/>
            <p:nvPr/>
          </p:nvCxnSpPr>
          <p:spPr>
            <a:xfrm>
              <a:off x="5837256" y="3761760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8" name="Google Shape;363;p24"/>
            <p:cNvCxnSpPr>
              <a:stCxn id="45" idx="3"/>
              <a:endCxn id="46" idx="1"/>
            </p:cNvCxnSpPr>
            <p:nvPr/>
          </p:nvCxnSpPr>
          <p:spPr>
            <a:xfrm>
              <a:off x="7674598" y="3762360"/>
              <a:ext cx="385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Google Shape;364;p24"/>
            <p:cNvSpPr/>
            <p:nvPr/>
          </p:nvSpPr>
          <p:spPr>
            <a:xfrm>
              <a:off x="2492123" y="1861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마이페이지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0" name="Google Shape;365;p24"/>
            <p:cNvSpPr/>
            <p:nvPr/>
          </p:nvSpPr>
          <p:spPr>
            <a:xfrm>
              <a:off x="2492123" y="43137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2" name="Google Shape;366;p24"/>
            <p:cNvSpPr/>
            <p:nvPr/>
          </p:nvSpPr>
          <p:spPr>
            <a:xfrm>
              <a:off x="2492123" y="3496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3" name="Google Shape;367;p24"/>
            <p:cNvSpPr/>
            <p:nvPr/>
          </p:nvSpPr>
          <p:spPr>
            <a:xfrm>
              <a:off x="2492123" y="267874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4" name="Google Shape;368;p24"/>
            <p:cNvSpPr/>
            <p:nvPr/>
          </p:nvSpPr>
          <p:spPr>
            <a:xfrm>
              <a:off x="844305" y="3057060"/>
              <a:ext cx="1261968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369;p24"/>
            <p:cNvCxnSpPr>
              <a:stCxn id="54" idx="6"/>
            </p:cNvCxnSpPr>
            <p:nvPr/>
          </p:nvCxnSpPr>
          <p:spPr>
            <a:xfrm>
              <a:off x="2106273" y="335361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Google Shape;370;p24"/>
            <p:cNvCxnSpPr/>
            <p:nvPr/>
          </p:nvCxnSpPr>
          <p:spPr>
            <a:xfrm>
              <a:off x="2299123" y="294486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Google Shape;371;p24"/>
            <p:cNvCxnSpPr/>
            <p:nvPr/>
          </p:nvCxnSpPr>
          <p:spPr>
            <a:xfrm>
              <a:off x="2299123" y="212736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Google Shape;372;p24"/>
            <p:cNvCxnSpPr/>
            <p:nvPr/>
          </p:nvCxnSpPr>
          <p:spPr>
            <a:xfrm>
              <a:off x="2299123" y="376236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0" name="Google Shape;373;p24"/>
            <p:cNvCxnSpPr/>
            <p:nvPr/>
          </p:nvCxnSpPr>
          <p:spPr>
            <a:xfrm>
              <a:off x="2299123" y="457986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1" name="Google Shape;374;p24"/>
            <p:cNvSpPr/>
            <p:nvPr/>
          </p:nvSpPr>
          <p:spPr>
            <a:xfrm>
              <a:off x="2492123" y="513126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375;p24"/>
            <p:cNvCxnSpPr/>
            <p:nvPr/>
          </p:nvCxnSpPr>
          <p:spPr>
            <a:xfrm>
              <a:off x="2293448" y="2127360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376;p24"/>
            <p:cNvCxnSpPr/>
            <p:nvPr/>
          </p:nvCxnSpPr>
          <p:spPr>
            <a:xfrm>
              <a:off x="2299123" y="539736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907" b="117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12237082" cy="685800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endParaRPr lang="ko-KR" altLang="en-US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219200" y="1505628"/>
            <a:ext cx="4581360" cy="1639004"/>
            <a:chOff x="1219200" y="2247829"/>
            <a:chExt cx="4581360" cy="1639004"/>
          </a:xfrm>
        </p:grpSpPr>
        <p:sp>
          <p:nvSpPr>
            <p:cNvPr id="3" name="타원 2"/>
            <p:cNvSpPr/>
            <p:nvPr/>
          </p:nvSpPr>
          <p:spPr>
            <a:xfrm>
              <a:off x="1219200" y="2247829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13824" y="2273229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59166" y="2273229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</a:rPr>
                <a:t>소개</a:t>
              </a:r>
              <a:endParaRPr lang="ko-KR" altLang="en-US" spc="-15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59166" y="2674193"/>
              <a:ext cx="3541394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기획 의도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담당업무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개발 스케줄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사용기술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139700" y="491296"/>
            <a:ext cx="1993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1219200" y="3142741"/>
            <a:ext cx="4324350" cy="1329460"/>
            <a:chOff x="1219200" y="3284873"/>
            <a:chExt cx="4324350" cy="1329460"/>
          </a:xfrm>
        </p:grpSpPr>
        <p:sp>
          <p:nvSpPr>
            <p:cNvPr id="10" name="TextBox 9"/>
            <p:cNvSpPr txBox="1"/>
            <p:nvPr/>
          </p:nvSpPr>
          <p:spPr>
            <a:xfrm>
              <a:off x="1713824" y="3284873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59166" y="3284873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</a:rPr>
                <a:t>프로세스 흐름</a:t>
              </a:r>
              <a:endParaRPr lang="ko-KR" altLang="en-US" spc="-15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316874" y="3681770"/>
              <a:ext cx="3226676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DB 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테이블 설계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사용기술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프로그램 흐름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219200" y="3284873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19200" y="4549210"/>
            <a:ext cx="4696776" cy="1330618"/>
            <a:chOff x="1219200" y="4672292"/>
            <a:chExt cx="4696776" cy="1330618"/>
          </a:xfrm>
        </p:grpSpPr>
        <p:sp>
          <p:nvSpPr>
            <p:cNvPr id="11" name="TextBox 10"/>
            <p:cNvSpPr txBox="1"/>
            <p:nvPr/>
          </p:nvSpPr>
          <p:spPr>
            <a:xfrm>
              <a:off x="1713824" y="467229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59166" y="4672292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</a:rPr>
                <a:t>기능 소개</a:t>
              </a:r>
              <a:endParaRPr lang="ko-KR" altLang="en-US" spc="-15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74582" y="5070347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회원가입 </a:t>
              </a:r>
              <a:r>
                <a:rPr lang="en-US" altLang="ko-KR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/ </a:t>
              </a: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로그인 화면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유저화면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관리자 화면</a:t>
              </a: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1219200" y="4702917"/>
              <a:ext cx="388681" cy="388681"/>
            </a:xfrm>
            <a:prstGeom prst="ellipse">
              <a:avLst/>
            </a:prstGeom>
            <a:noFill/>
            <a:ln w="1016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86674" y="58858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1783608" y="1956525"/>
            <a:ext cx="8624784" cy="3802200"/>
            <a:chOff x="844305" y="1829503"/>
            <a:chExt cx="8624784" cy="3802200"/>
          </a:xfrm>
        </p:grpSpPr>
        <p:sp>
          <p:nvSpPr>
            <p:cNvPr id="32" name="Google Shape;381;p25"/>
            <p:cNvSpPr/>
            <p:nvPr/>
          </p:nvSpPr>
          <p:spPr>
            <a:xfrm>
              <a:off x="4365527" y="3464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이벤트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3" name="Google Shape;382;p25"/>
            <p:cNvSpPr/>
            <p:nvPr/>
          </p:nvSpPr>
          <p:spPr>
            <a:xfrm>
              <a:off x="4365527" y="4282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34" name="Google Shape;383;p25"/>
            <p:cNvCxnSpPr/>
            <p:nvPr/>
          </p:nvCxnSpPr>
          <p:spPr>
            <a:xfrm>
              <a:off x="3925764" y="3730003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5" name="Google Shape;384;p25"/>
            <p:cNvCxnSpPr/>
            <p:nvPr/>
          </p:nvCxnSpPr>
          <p:spPr>
            <a:xfrm>
              <a:off x="4155864" y="3730003"/>
              <a:ext cx="2211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6" name="Google Shape;385;p25"/>
            <p:cNvCxnSpPr/>
            <p:nvPr/>
          </p:nvCxnSpPr>
          <p:spPr>
            <a:xfrm>
              <a:off x="4128289" y="4547028"/>
              <a:ext cx="2304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37" name="Google Shape;386;p25"/>
            <p:cNvCxnSpPr/>
            <p:nvPr/>
          </p:nvCxnSpPr>
          <p:spPr>
            <a:xfrm>
              <a:off x="4144802" y="3731203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8" name="Google Shape;387;p25"/>
            <p:cNvSpPr/>
            <p:nvPr/>
          </p:nvSpPr>
          <p:spPr>
            <a:xfrm>
              <a:off x="6203689" y="4282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알뜰쇼핑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3" name="Google Shape;388;p25"/>
            <p:cNvSpPr/>
            <p:nvPr/>
          </p:nvSpPr>
          <p:spPr>
            <a:xfrm>
              <a:off x="6203689" y="3464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베스트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5" name="Google Shape;389;p25"/>
            <p:cNvSpPr/>
            <p:nvPr/>
          </p:nvSpPr>
          <p:spPr>
            <a:xfrm>
              <a:off x="6203689" y="2647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신상품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6" name="Google Shape;390;p25"/>
            <p:cNvSpPr/>
            <p:nvPr/>
          </p:nvSpPr>
          <p:spPr>
            <a:xfrm>
              <a:off x="6203677" y="1829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전체 카테고리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7" name="Google Shape;391;p25"/>
            <p:cNvSpPr/>
            <p:nvPr/>
          </p:nvSpPr>
          <p:spPr>
            <a:xfrm>
              <a:off x="8016789" y="2647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8" name="Google Shape;392;p25"/>
            <p:cNvSpPr/>
            <p:nvPr/>
          </p:nvSpPr>
          <p:spPr>
            <a:xfrm>
              <a:off x="8016789" y="3464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9" name="Google Shape;393;p25"/>
            <p:cNvSpPr/>
            <p:nvPr/>
          </p:nvSpPr>
          <p:spPr>
            <a:xfrm>
              <a:off x="8016789" y="4282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목록/상세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0" name="Google Shape;394;p25"/>
            <p:cNvCxnSpPr/>
            <p:nvPr/>
          </p:nvCxnSpPr>
          <p:spPr>
            <a:xfrm>
              <a:off x="6016027" y="2095603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1" name="Google Shape;395;p25"/>
            <p:cNvCxnSpPr/>
            <p:nvPr/>
          </p:nvCxnSpPr>
          <p:spPr>
            <a:xfrm>
              <a:off x="5817839" y="45481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2" name="Google Shape;396;p25"/>
            <p:cNvCxnSpPr/>
            <p:nvPr/>
          </p:nvCxnSpPr>
          <p:spPr>
            <a:xfrm>
              <a:off x="6016039" y="20956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3" name="Google Shape;397;p25"/>
            <p:cNvCxnSpPr/>
            <p:nvPr/>
          </p:nvCxnSpPr>
          <p:spPr>
            <a:xfrm>
              <a:off x="6005889" y="29131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4" name="Google Shape;398;p25"/>
            <p:cNvCxnSpPr/>
            <p:nvPr/>
          </p:nvCxnSpPr>
          <p:spPr>
            <a:xfrm>
              <a:off x="6005889" y="37306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Google Shape;399;p25"/>
            <p:cNvCxnSpPr/>
            <p:nvPr/>
          </p:nvCxnSpPr>
          <p:spPr>
            <a:xfrm>
              <a:off x="6005889" y="454855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Google Shape;400;p25"/>
            <p:cNvCxnSpPr>
              <a:stCxn id="65" idx="3"/>
              <a:endCxn id="67" idx="1"/>
            </p:cNvCxnSpPr>
            <p:nvPr/>
          </p:nvCxnSpPr>
          <p:spPr>
            <a:xfrm>
              <a:off x="7655989" y="291310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401;p25"/>
            <p:cNvCxnSpPr>
              <a:stCxn id="63" idx="3"/>
              <a:endCxn id="68" idx="1"/>
            </p:cNvCxnSpPr>
            <p:nvPr/>
          </p:nvCxnSpPr>
          <p:spPr>
            <a:xfrm>
              <a:off x="7655989" y="373060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8" name="Google Shape;402;p25"/>
            <p:cNvCxnSpPr>
              <a:stCxn id="38" idx="3"/>
              <a:endCxn id="69" idx="1"/>
            </p:cNvCxnSpPr>
            <p:nvPr/>
          </p:nvCxnSpPr>
          <p:spPr>
            <a:xfrm>
              <a:off x="7655989" y="4548103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Google Shape;403;p25"/>
            <p:cNvSpPr/>
            <p:nvPr/>
          </p:nvSpPr>
          <p:spPr>
            <a:xfrm>
              <a:off x="2473464" y="1829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마이페이지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0" name="Google Shape;404;p25"/>
            <p:cNvSpPr/>
            <p:nvPr/>
          </p:nvSpPr>
          <p:spPr>
            <a:xfrm>
              <a:off x="2473464" y="42820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1" name="Google Shape;405;p25"/>
            <p:cNvSpPr/>
            <p:nvPr/>
          </p:nvSpPr>
          <p:spPr>
            <a:xfrm>
              <a:off x="2473464" y="3464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2" name="Google Shape;406;p25"/>
            <p:cNvSpPr/>
            <p:nvPr/>
          </p:nvSpPr>
          <p:spPr>
            <a:xfrm>
              <a:off x="2473464" y="264699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83" name="Google Shape;407;p25"/>
            <p:cNvSpPr/>
            <p:nvPr/>
          </p:nvSpPr>
          <p:spPr>
            <a:xfrm>
              <a:off x="844305" y="3025303"/>
              <a:ext cx="1243309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로그인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4" name="Google Shape;408;p25"/>
            <p:cNvCxnSpPr>
              <a:stCxn id="83" idx="6"/>
            </p:cNvCxnSpPr>
            <p:nvPr/>
          </p:nvCxnSpPr>
          <p:spPr>
            <a:xfrm>
              <a:off x="2087614" y="332185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409;p25"/>
            <p:cNvCxnSpPr/>
            <p:nvPr/>
          </p:nvCxnSpPr>
          <p:spPr>
            <a:xfrm>
              <a:off x="2280464" y="29131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410;p25"/>
            <p:cNvCxnSpPr/>
            <p:nvPr/>
          </p:nvCxnSpPr>
          <p:spPr>
            <a:xfrm>
              <a:off x="2280464" y="20956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411;p25"/>
            <p:cNvCxnSpPr/>
            <p:nvPr/>
          </p:nvCxnSpPr>
          <p:spPr>
            <a:xfrm>
              <a:off x="2280464" y="37306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412;p25"/>
            <p:cNvCxnSpPr/>
            <p:nvPr/>
          </p:nvCxnSpPr>
          <p:spPr>
            <a:xfrm>
              <a:off x="2280464" y="45481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2" name="Google Shape;413;p25"/>
            <p:cNvSpPr/>
            <p:nvPr/>
          </p:nvSpPr>
          <p:spPr>
            <a:xfrm>
              <a:off x="2473464" y="509950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93" name="Google Shape;414;p25"/>
            <p:cNvCxnSpPr/>
            <p:nvPr/>
          </p:nvCxnSpPr>
          <p:spPr>
            <a:xfrm>
              <a:off x="2274789" y="2095603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415;p25"/>
            <p:cNvCxnSpPr/>
            <p:nvPr/>
          </p:nvCxnSpPr>
          <p:spPr>
            <a:xfrm>
              <a:off x="2280464" y="536560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1635013" y="1956525"/>
            <a:ext cx="8921975" cy="3802200"/>
            <a:chOff x="715087" y="2337832"/>
            <a:chExt cx="8921975" cy="3802200"/>
          </a:xfrm>
        </p:grpSpPr>
        <p:sp>
          <p:nvSpPr>
            <p:cNvPr id="44" name="Google Shape;420;p26"/>
            <p:cNvSpPr/>
            <p:nvPr/>
          </p:nvSpPr>
          <p:spPr>
            <a:xfrm>
              <a:off x="929987" y="47903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알뜰쇼핑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5" name="Google Shape;421;p26"/>
            <p:cNvSpPr/>
            <p:nvPr/>
          </p:nvSpPr>
          <p:spPr>
            <a:xfrm>
              <a:off x="929987" y="3972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베스트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6" name="Google Shape;422;p26"/>
            <p:cNvSpPr/>
            <p:nvPr/>
          </p:nvSpPr>
          <p:spPr>
            <a:xfrm>
              <a:off x="929987" y="31553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신상품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7" name="Google Shape;423;p26"/>
            <p:cNvSpPr/>
            <p:nvPr/>
          </p:nvSpPr>
          <p:spPr>
            <a:xfrm>
              <a:off x="929974" y="233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전체 카테고리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8" name="Google Shape;424;p26"/>
            <p:cNvSpPr/>
            <p:nvPr/>
          </p:nvSpPr>
          <p:spPr>
            <a:xfrm>
              <a:off x="2743087" y="233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세부 카테고리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9" name="Google Shape;425;p26"/>
            <p:cNvSpPr/>
            <p:nvPr/>
          </p:nvSpPr>
          <p:spPr>
            <a:xfrm>
              <a:off x="4556187" y="233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0" name="Google Shape;426;p26"/>
            <p:cNvSpPr/>
            <p:nvPr/>
          </p:nvSpPr>
          <p:spPr>
            <a:xfrm>
              <a:off x="6369287" y="233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2" name="Google Shape;427;p26"/>
            <p:cNvSpPr/>
            <p:nvPr/>
          </p:nvSpPr>
          <p:spPr>
            <a:xfrm>
              <a:off x="8182387" y="233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재입고 알림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3" name="Google Shape;428;p26"/>
            <p:cNvSpPr/>
            <p:nvPr/>
          </p:nvSpPr>
          <p:spPr>
            <a:xfrm>
              <a:off x="8184762" y="31553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 담기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4" name="Google Shape;429;p26"/>
            <p:cNvSpPr/>
            <p:nvPr/>
          </p:nvSpPr>
          <p:spPr>
            <a:xfrm>
              <a:off x="8184762" y="3972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상품정보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30;p26"/>
            <p:cNvCxnSpPr/>
            <p:nvPr/>
          </p:nvCxnSpPr>
          <p:spPr>
            <a:xfrm>
              <a:off x="725224" y="2603932"/>
              <a:ext cx="0" cy="2452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6" name="Google Shape;431;p26"/>
            <p:cNvCxnSpPr/>
            <p:nvPr/>
          </p:nvCxnSpPr>
          <p:spPr>
            <a:xfrm>
              <a:off x="725237" y="2603932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8" name="Google Shape;432;p26"/>
            <p:cNvCxnSpPr/>
            <p:nvPr/>
          </p:nvCxnSpPr>
          <p:spPr>
            <a:xfrm>
              <a:off x="715087" y="3421432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9" name="Google Shape;433;p26"/>
            <p:cNvCxnSpPr/>
            <p:nvPr/>
          </p:nvCxnSpPr>
          <p:spPr>
            <a:xfrm>
              <a:off x="715087" y="4238932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0" name="Google Shape;434;p26"/>
            <p:cNvCxnSpPr/>
            <p:nvPr/>
          </p:nvCxnSpPr>
          <p:spPr>
            <a:xfrm>
              <a:off x="725237" y="5056432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1" name="Google Shape;435;p26"/>
            <p:cNvCxnSpPr>
              <a:stCxn id="47" idx="3"/>
              <a:endCxn id="48" idx="1"/>
            </p:cNvCxnSpPr>
            <p:nvPr/>
          </p:nvCxnSpPr>
          <p:spPr>
            <a:xfrm>
              <a:off x="2382274" y="260393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2" name="Google Shape;436;p26"/>
            <p:cNvCxnSpPr>
              <a:stCxn id="48" idx="3"/>
              <a:endCxn id="49" idx="1"/>
            </p:cNvCxnSpPr>
            <p:nvPr/>
          </p:nvCxnSpPr>
          <p:spPr>
            <a:xfrm>
              <a:off x="4195387" y="260393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437;p26"/>
            <p:cNvCxnSpPr>
              <a:stCxn id="49" idx="3"/>
              <a:endCxn id="50" idx="1"/>
            </p:cNvCxnSpPr>
            <p:nvPr/>
          </p:nvCxnSpPr>
          <p:spPr>
            <a:xfrm>
              <a:off x="6008487" y="260393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438;p26"/>
            <p:cNvCxnSpPr>
              <a:stCxn id="50" idx="3"/>
            </p:cNvCxnSpPr>
            <p:nvPr/>
          </p:nvCxnSpPr>
          <p:spPr>
            <a:xfrm>
              <a:off x="7821587" y="26039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439;p26"/>
            <p:cNvCxnSpPr/>
            <p:nvPr/>
          </p:nvCxnSpPr>
          <p:spPr>
            <a:xfrm>
              <a:off x="8001962" y="26033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440;p26"/>
            <p:cNvCxnSpPr/>
            <p:nvPr/>
          </p:nvCxnSpPr>
          <p:spPr>
            <a:xfrm>
              <a:off x="8001962" y="34208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8" name="Google Shape;441;p26"/>
            <p:cNvCxnSpPr/>
            <p:nvPr/>
          </p:nvCxnSpPr>
          <p:spPr>
            <a:xfrm>
              <a:off x="8001962" y="42377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9" name="Google Shape;442;p26"/>
            <p:cNvSpPr/>
            <p:nvPr/>
          </p:nvSpPr>
          <p:spPr>
            <a:xfrm>
              <a:off x="8182387" y="47903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0" name="Google Shape;443;p26"/>
            <p:cNvSpPr/>
            <p:nvPr/>
          </p:nvSpPr>
          <p:spPr>
            <a:xfrm>
              <a:off x="8182387" y="56078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문의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1" name="Google Shape;444;p26"/>
            <p:cNvCxnSpPr/>
            <p:nvPr/>
          </p:nvCxnSpPr>
          <p:spPr>
            <a:xfrm>
              <a:off x="8001962" y="50546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2" name="Google Shape;445;p26"/>
            <p:cNvCxnSpPr/>
            <p:nvPr/>
          </p:nvCxnSpPr>
          <p:spPr>
            <a:xfrm>
              <a:off x="8001962" y="5871532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3" name="Google Shape;446;p26"/>
            <p:cNvCxnSpPr/>
            <p:nvPr/>
          </p:nvCxnSpPr>
          <p:spPr>
            <a:xfrm>
              <a:off x="8005787" y="2603332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552894" y="1547175"/>
            <a:ext cx="7086212" cy="4620900"/>
            <a:chOff x="890024" y="1628380"/>
            <a:chExt cx="7086212" cy="4620900"/>
          </a:xfrm>
        </p:grpSpPr>
        <p:sp>
          <p:nvSpPr>
            <p:cNvPr id="36" name="Google Shape;451;p27"/>
            <p:cNvSpPr/>
            <p:nvPr/>
          </p:nvSpPr>
          <p:spPr>
            <a:xfrm>
              <a:off x="1070449" y="162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재입고 알림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7" name="Google Shape;452;p27"/>
            <p:cNvSpPr/>
            <p:nvPr/>
          </p:nvSpPr>
          <p:spPr>
            <a:xfrm>
              <a:off x="1072824" y="2445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 담기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38" name="Google Shape;453;p27"/>
            <p:cNvSpPr/>
            <p:nvPr/>
          </p:nvSpPr>
          <p:spPr>
            <a:xfrm>
              <a:off x="1072824" y="3263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상품정보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39" name="Google Shape;454;p27"/>
            <p:cNvCxnSpPr/>
            <p:nvPr/>
          </p:nvCxnSpPr>
          <p:spPr>
            <a:xfrm>
              <a:off x="890024" y="18938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0" name="Google Shape;455;p27"/>
            <p:cNvCxnSpPr/>
            <p:nvPr/>
          </p:nvCxnSpPr>
          <p:spPr>
            <a:xfrm>
              <a:off x="890024" y="27113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1" name="Google Shape;456;p27"/>
            <p:cNvCxnSpPr/>
            <p:nvPr/>
          </p:nvCxnSpPr>
          <p:spPr>
            <a:xfrm>
              <a:off x="890024" y="35282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2" name="Google Shape;457;p27"/>
            <p:cNvSpPr/>
            <p:nvPr/>
          </p:nvSpPr>
          <p:spPr>
            <a:xfrm>
              <a:off x="1070449" y="4080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43" name="Google Shape;458;p27"/>
            <p:cNvSpPr/>
            <p:nvPr/>
          </p:nvSpPr>
          <p:spPr>
            <a:xfrm>
              <a:off x="1070449" y="489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상품문의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3" name="Google Shape;459;p27"/>
            <p:cNvCxnSpPr/>
            <p:nvPr/>
          </p:nvCxnSpPr>
          <p:spPr>
            <a:xfrm>
              <a:off x="890024" y="43451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460;p27"/>
            <p:cNvCxnSpPr/>
            <p:nvPr/>
          </p:nvCxnSpPr>
          <p:spPr>
            <a:xfrm>
              <a:off x="890024" y="51620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6" name="Google Shape;461;p27"/>
            <p:cNvCxnSpPr/>
            <p:nvPr/>
          </p:nvCxnSpPr>
          <p:spPr>
            <a:xfrm>
              <a:off x="893849" y="1893880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7" name="Google Shape;462;p27"/>
            <p:cNvSpPr/>
            <p:nvPr/>
          </p:nvSpPr>
          <p:spPr>
            <a:xfrm>
              <a:off x="2883661" y="162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알림 여부 확인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8" name="Google Shape;463;p27"/>
            <p:cNvCxnSpPr>
              <a:endCxn id="67" idx="1"/>
            </p:cNvCxnSpPr>
            <p:nvPr/>
          </p:nvCxnSpPr>
          <p:spPr>
            <a:xfrm>
              <a:off x="2522761" y="18944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9" name="Google Shape;464;p27"/>
            <p:cNvSpPr/>
            <p:nvPr/>
          </p:nvSpPr>
          <p:spPr>
            <a:xfrm>
              <a:off x="4690961" y="162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알림 추가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0" name="Google Shape;465;p27"/>
            <p:cNvCxnSpPr>
              <a:endCxn id="69" idx="1"/>
            </p:cNvCxnSpPr>
            <p:nvPr/>
          </p:nvCxnSpPr>
          <p:spPr>
            <a:xfrm>
              <a:off x="4330061" y="18944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1" name="Google Shape;466;p27"/>
            <p:cNvSpPr/>
            <p:nvPr/>
          </p:nvSpPr>
          <p:spPr>
            <a:xfrm>
              <a:off x="2886036" y="2445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 등록여부 확인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2" name="Google Shape;467;p27"/>
            <p:cNvCxnSpPr>
              <a:endCxn id="71" idx="1"/>
            </p:cNvCxnSpPr>
            <p:nvPr/>
          </p:nvCxnSpPr>
          <p:spPr>
            <a:xfrm>
              <a:off x="2525136" y="27119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3" name="Google Shape;468;p27"/>
            <p:cNvSpPr/>
            <p:nvPr/>
          </p:nvSpPr>
          <p:spPr>
            <a:xfrm>
              <a:off x="4693336" y="2445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 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추가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4" name="Google Shape;469;p27"/>
            <p:cNvCxnSpPr>
              <a:endCxn id="73" idx="1"/>
            </p:cNvCxnSpPr>
            <p:nvPr/>
          </p:nvCxnSpPr>
          <p:spPr>
            <a:xfrm>
              <a:off x="4332436" y="27119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5" name="Google Shape;470;p27"/>
            <p:cNvSpPr/>
            <p:nvPr/>
          </p:nvSpPr>
          <p:spPr>
            <a:xfrm>
              <a:off x="2883661" y="4080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6" name="Google Shape;471;p27"/>
            <p:cNvSpPr/>
            <p:nvPr/>
          </p:nvSpPr>
          <p:spPr>
            <a:xfrm>
              <a:off x="2883661" y="3263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후기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77" name="Google Shape;472;p27"/>
            <p:cNvSpPr/>
            <p:nvPr/>
          </p:nvSpPr>
          <p:spPr>
            <a:xfrm>
              <a:off x="4699236" y="40796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78" name="Google Shape;473;p27"/>
            <p:cNvCxnSpPr>
              <a:endCxn id="77" idx="1"/>
            </p:cNvCxnSpPr>
            <p:nvPr/>
          </p:nvCxnSpPr>
          <p:spPr>
            <a:xfrm>
              <a:off x="4338336" y="43457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Google Shape;474;p27"/>
            <p:cNvSpPr/>
            <p:nvPr/>
          </p:nvSpPr>
          <p:spPr>
            <a:xfrm>
              <a:off x="4696861" y="3263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 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475;p27"/>
            <p:cNvCxnSpPr>
              <a:endCxn id="79" idx="1"/>
            </p:cNvCxnSpPr>
            <p:nvPr/>
          </p:nvCxnSpPr>
          <p:spPr>
            <a:xfrm>
              <a:off x="4335961" y="35294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1" name="Google Shape;476;p27"/>
            <p:cNvSpPr/>
            <p:nvPr/>
          </p:nvSpPr>
          <p:spPr>
            <a:xfrm>
              <a:off x="6512436" y="40760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상품후기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82" name="Google Shape;477;p27"/>
            <p:cNvCxnSpPr>
              <a:endCxn id="81" idx="1"/>
            </p:cNvCxnSpPr>
            <p:nvPr/>
          </p:nvCxnSpPr>
          <p:spPr>
            <a:xfrm>
              <a:off x="6151536" y="43421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3" name="Google Shape;478;p27"/>
            <p:cNvCxnSpPr/>
            <p:nvPr/>
          </p:nvCxnSpPr>
          <p:spPr>
            <a:xfrm>
              <a:off x="2695211" y="3529480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4" name="Google Shape;479;p27"/>
            <p:cNvCxnSpPr/>
            <p:nvPr/>
          </p:nvCxnSpPr>
          <p:spPr>
            <a:xfrm>
              <a:off x="2522749" y="43415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480;p27"/>
            <p:cNvCxnSpPr/>
            <p:nvPr/>
          </p:nvCxnSpPr>
          <p:spPr>
            <a:xfrm>
              <a:off x="2695199" y="35210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481;p27"/>
            <p:cNvCxnSpPr/>
            <p:nvPr/>
          </p:nvCxnSpPr>
          <p:spPr>
            <a:xfrm>
              <a:off x="2695199" y="43415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0" name="Google Shape;482;p27"/>
            <p:cNvSpPr/>
            <p:nvPr/>
          </p:nvSpPr>
          <p:spPr>
            <a:xfrm>
              <a:off x="2897536" y="489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상품문의 목록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1" name="Google Shape;483;p27"/>
            <p:cNvSpPr/>
            <p:nvPr/>
          </p:nvSpPr>
          <p:spPr>
            <a:xfrm>
              <a:off x="4708361" y="48983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상품문의 상세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92" name="Google Shape;484;p27"/>
            <p:cNvCxnSpPr>
              <a:endCxn id="91" idx="1"/>
            </p:cNvCxnSpPr>
            <p:nvPr/>
          </p:nvCxnSpPr>
          <p:spPr>
            <a:xfrm>
              <a:off x="4347461" y="51644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3" name="Google Shape;485;p27"/>
            <p:cNvSpPr/>
            <p:nvPr/>
          </p:nvSpPr>
          <p:spPr>
            <a:xfrm>
              <a:off x="2895161" y="57170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상품문의 작성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94" name="Google Shape;486;p27"/>
            <p:cNvSpPr/>
            <p:nvPr/>
          </p:nvSpPr>
          <p:spPr>
            <a:xfrm>
              <a:off x="4710736" y="5715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정보 입력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유효성 검사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4" name="Google Shape;487;p27"/>
            <p:cNvCxnSpPr>
              <a:endCxn id="94" idx="1"/>
            </p:cNvCxnSpPr>
            <p:nvPr/>
          </p:nvCxnSpPr>
          <p:spPr>
            <a:xfrm>
              <a:off x="4349836" y="59819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5" name="Google Shape;488;p27"/>
            <p:cNvSpPr/>
            <p:nvPr/>
          </p:nvSpPr>
          <p:spPr>
            <a:xfrm>
              <a:off x="6523936" y="571588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상품문의</a:t>
              </a:r>
              <a:endParaRPr sz="1200" b="1">
                <a:solidFill>
                  <a:schemeClr val="bg1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작성 완료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06" name="Google Shape;489;p27"/>
            <p:cNvCxnSpPr>
              <a:endCxn id="105" idx="1"/>
            </p:cNvCxnSpPr>
            <p:nvPr/>
          </p:nvCxnSpPr>
          <p:spPr>
            <a:xfrm>
              <a:off x="6163036" y="598198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7" name="Google Shape;490;p27"/>
            <p:cNvCxnSpPr/>
            <p:nvPr/>
          </p:nvCxnSpPr>
          <p:spPr>
            <a:xfrm>
              <a:off x="2713824" y="5162080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8" name="Google Shape;491;p27"/>
            <p:cNvCxnSpPr/>
            <p:nvPr/>
          </p:nvCxnSpPr>
          <p:spPr>
            <a:xfrm>
              <a:off x="2525124" y="51638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9" name="Google Shape;492;p27"/>
            <p:cNvCxnSpPr/>
            <p:nvPr/>
          </p:nvCxnSpPr>
          <p:spPr>
            <a:xfrm>
              <a:off x="2712111" y="51644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0" name="Google Shape;493;p27"/>
            <p:cNvCxnSpPr/>
            <p:nvPr/>
          </p:nvCxnSpPr>
          <p:spPr>
            <a:xfrm>
              <a:off x="2712099" y="5987380"/>
              <a:ext cx="188700" cy="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kumimoji="0" lang="ko-KR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로그인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827840" y="1956525"/>
            <a:ext cx="8536321" cy="3802200"/>
            <a:chOff x="862865" y="1820435"/>
            <a:chExt cx="8536321" cy="3802200"/>
          </a:xfrm>
        </p:grpSpPr>
        <p:sp>
          <p:nvSpPr>
            <p:cNvPr id="53" name="Google Shape;498;p28"/>
            <p:cNvSpPr/>
            <p:nvPr/>
          </p:nvSpPr>
          <p:spPr>
            <a:xfrm>
              <a:off x="6183761" y="3455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</a:rPr>
                <a:t>선택상품 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499;p28"/>
            <p:cNvCxnSpPr/>
            <p:nvPr/>
          </p:nvCxnSpPr>
          <p:spPr>
            <a:xfrm>
              <a:off x="5985961" y="29040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55" name="Google Shape;500;p28"/>
            <p:cNvCxnSpPr/>
            <p:nvPr/>
          </p:nvCxnSpPr>
          <p:spPr>
            <a:xfrm>
              <a:off x="5985961" y="3721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6" name="Google Shape;501;p28"/>
            <p:cNvSpPr/>
            <p:nvPr/>
          </p:nvSpPr>
          <p:spPr>
            <a:xfrm>
              <a:off x="2519186" y="1820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마이페이지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2519186" y="42729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장바구니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2519186" y="3455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메인 페이지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2519186" y="263792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고객센터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862865" y="3016235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2133336" y="331278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2326186" y="29040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2326186" y="2086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2326186" y="3721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2326186" y="45390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2519186" y="5090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로그아웃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2320511" y="2086535"/>
              <a:ext cx="0" cy="3270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2326186" y="5356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514;p28"/>
            <p:cNvSpPr/>
            <p:nvPr/>
          </p:nvSpPr>
          <p:spPr>
            <a:xfrm>
              <a:off x="6183761" y="26379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품절상품 삭제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2" name="Google Shape;515;p28"/>
            <p:cNvSpPr/>
            <p:nvPr/>
          </p:nvSpPr>
          <p:spPr>
            <a:xfrm>
              <a:off x="4332386" y="3455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삭제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03" name="Google Shape;516;p28"/>
            <p:cNvSpPr/>
            <p:nvPr/>
          </p:nvSpPr>
          <p:spPr>
            <a:xfrm>
              <a:off x="4332386" y="42729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수량 변경</a:t>
              </a:r>
              <a:endParaRPr sz="1200" b="1">
                <a:solidFill>
                  <a:schemeClr val="bg1"/>
                </a:solidFill>
              </a:endParaRPr>
            </a:p>
          </p:txBody>
        </p:sp>
        <p:sp>
          <p:nvSpPr>
            <p:cNvPr id="111" name="Google Shape;517;p28"/>
            <p:cNvSpPr/>
            <p:nvPr/>
          </p:nvSpPr>
          <p:spPr>
            <a:xfrm>
              <a:off x="4332386" y="5090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상품 주문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12" name="Google Shape;518;p28"/>
            <p:cNvCxnSpPr/>
            <p:nvPr/>
          </p:nvCxnSpPr>
          <p:spPr>
            <a:xfrm>
              <a:off x="4143936" y="3721535"/>
              <a:ext cx="0" cy="1635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3" name="Google Shape;519;p28"/>
            <p:cNvCxnSpPr/>
            <p:nvPr/>
          </p:nvCxnSpPr>
          <p:spPr>
            <a:xfrm>
              <a:off x="3971486" y="45390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4" name="Google Shape;520;p28"/>
            <p:cNvCxnSpPr/>
            <p:nvPr/>
          </p:nvCxnSpPr>
          <p:spPr>
            <a:xfrm>
              <a:off x="4143936" y="3721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5" name="Google Shape;521;p28"/>
            <p:cNvCxnSpPr/>
            <p:nvPr/>
          </p:nvCxnSpPr>
          <p:spPr>
            <a:xfrm>
              <a:off x="4143936" y="45390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6" name="Google Shape;522;p28"/>
            <p:cNvCxnSpPr/>
            <p:nvPr/>
          </p:nvCxnSpPr>
          <p:spPr>
            <a:xfrm>
              <a:off x="4143936" y="5356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7" name="Google Shape;523;p28"/>
            <p:cNvCxnSpPr/>
            <p:nvPr/>
          </p:nvCxnSpPr>
          <p:spPr>
            <a:xfrm>
              <a:off x="5973136" y="2904035"/>
              <a:ext cx="0" cy="817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18" name="Google Shape;524;p28"/>
            <p:cNvCxnSpPr/>
            <p:nvPr/>
          </p:nvCxnSpPr>
          <p:spPr>
            <a:xfrm>
              <a:off x="5784686" y="372153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9" name="Google Shape;525;p28"/>
            <p:cNvSpPr/>
            <p:nvPr/>
          </p:nvSpPr>
          <p:spPr>
            <a:xfrm>
              <a:off x="6145586" y="5090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배송 정보 적립금 입력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0" name="Google Shape;526;p28"/>
            <p:cNvCxnSpPr>
              <a:endCxn id="119" idx="1"/>
            </p:cNvCxnSpPr>
            <p:nvPr/>
          </p:nvCxnSpPr>
          <p:spPr>
            <a:xfrm>
              <a:off x="5784686" y="535653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21" name="Google Shape;527;p28"/>
            <p:cNvSpPr/>
            <p:nvPr/>
          </p:nvSpPr>
          <p:spPr>
            <a:xfrm>
              <a:off x="7946886" y="509043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bg1"/>
                  </a:solidFill>
                </a:rPr>
                <a:t>결제</a:t>
              </a:r>
              <a:endParaRPr sz="1200" b="1">
                <a:solidFill>
                  <a:schemeClr val="bg1"/>
                </a:solidFill>
              </a:endParaRPr>
            </a:p>
          </p:txBody>
        </p:sp>
        <p:cxnSp>
          <p:nvCxnSpPr>
            <p:cNvPr id="122" name="Google Shape;528;p28"/>
            <p:cNvCxnSpPr>
              <a:endCxn id="121" idx="1"/>
            </p:cNvCxnSpPr>
            <p:nvPr/>
          </p:nvCxnSpPr>
          <p:spPr>
            <a:xfrm>
              <a:off x="7585986" y="535653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913920" y="1554825"/>
            <a:ext cx="10364160" cy="4605600"/>
            <a:chOff x="1827840" y="1953225"/>
            <a:chExt cx="10364160" cy="4605600"/>
          </a:xfrm>
        </p:grpSpPr>
        <p:sp>
          <p:nvSpPr>
            <p:cNvPr id="53" name="Google Shape;498;p28"/>
            <p:cNvSpPr/>
            <p:nvPr/>
          </p:nvSpPr>
          <p:spPr>
            <a:xfrm>
              <a:off x="7148736" y="28009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포인트 지급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499;p28"/>
            <p:cNvCxnSpPr/>
            <p:nvPr/>
          </p:nvCxnSpPr>
          <p:spPr>
            <a:xfrm>
              <a:off x="6941411" y="30687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6" name="Google Shape;501;p28"/>
            <p:cNvSpPr/>
            <p:nvPr/>
          </p:nvSpPr>
          <p:spPr>
            <a:xfrm>
              <a:off x="3484161" y="19565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484161" y="44090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484161" y="35915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484161" y="277401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827840" y="396195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3098311" y="42585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291161" y="30401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291161" y="22226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291161" y="38576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291161" y="46751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484161" y="52265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285486" y="222262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291161" y="54926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514;p28"/>
            <p:cNvSpPr/>
            <p:nvPr/>
          </p:nvSpPr>
          <p:spPr>
            <a:xfrm>
              <a:off x="7148736" y="19644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조건검색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Google Shape;515;p28"/>
            <p:cNvSpPr/>
            <p:nvPr/>
          </p:nvSpPr>
          <p:spPr>
            <a:xfrm>
              <a:off x="5297361" y="19532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회원목록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17" name="Google Shape;523;p28"/>
            <p:cNvCxnSpPr/>
            <p:nvPr/>
          </p:nvCxnSpPr>
          <p:spPr>
            <a:xfrm>
              <a:off x="6947636" y="2200275"/>
              <a:ext cx="0" cy="8667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9" name="Google Shape;511;p28"/>
            <p:cNvSpPr/>
            <p:nvPr/>
          </p:nvSpPr>
          <p:spPr>
            <a:xfrm>
              <a:off x="3484161" y="60266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291161" y="63022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938106" y="22133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463;p27"/>
            <p:cNvCxnSpPr/>
            <p:nvPr/>
          </p:nvCxnSpPr>
          <p:spPr>
            <a:xfrm>
              <a:off x="6776431" y="221332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4" name="Google Shape;463;p27"/>
            <p:cNvCxnSpPr/>
            <p:nvPr/>
          </p:nvCxnSpPr>
          <p:spPr>
            <a:xfrm>
              <a:off x="8614756" y="30705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5" name="Google Shape;515;p28"/>
            <p:cNvSpPr/>
            <p:nvPr/>
          </p:nvSpPr>
          <p:spPr>
            <a:xfrm>
              <a:off x="8964486" y="28009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포인트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9" name="Google Shape;463;p27"/>
            <p:cNvCxnSpPr/>
            <p:nvPr/>
          </p:nvCxnSpPr>
          <p:spPr>
            <a:xfrm>
              <a:off x="10389970" y="30705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10" name="Google Shape;515;p28"/>
            <p:cNvSpPr/>
            <p:nvPr/>
          </p:nvSpPr>
          <p:spPr>
            <a:xfrm>
              <a:off x="10739700" y="28009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포인트 지급 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" y="857250"/>
            <a:ext cx="12191998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85"/>
          <p:cNvGrpSpPr/>
          <p:nvPr/>
        </p:nvGrpSpPr>
        <p:grpSpPr>
          <a:xfrm>
            <a:off x="1801528" y="1556475"/>
            <a:ext cx="8588946" cy="4602300"/>
            <a:chOff x="913920" y="1558125"/>
            <a:chExt cx="8588946" cy="4602300"/>
          </a:xfrm>
        </p:grpSpPr>
        <p:sp>
          <p:nvSpPr>
            <p:cNvPr id="61" name="Google Shape;505;p28"/>
            <p:cNvSpPr/>
            <p:nvPr/>
          </p:nvSpPr>
          <p:spPr>
            <a:xfrm>
              <a:off x="913920" y="356355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2184391" y="1558125"/>
              <a:ext cx="7318475" cy="4602300"/>
              <a:chOff x="2184391" y="1558125"/>
              <a:chExt cx="7318475" cy="4602300"/>
            </a:xfrm>
          </p:grpSpPr>
          <p:sp>
            <p:nvSpPr>
              <p:cNvPr id="53" name="Google Shape;498;p28"/>
              <p:cNvSpPr/>
              <p:nvPr/>
            </p:nvSpPr>
            <p:spPr>
              <a:xfrm>
                <a:off x="6234816" y="2402550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매출 차트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4" name="Google Shape;499;p28"/>
              <p:cNvCxnSpPr/>
              <p:nvPr/>
            </p:nvCxnSpPr>
            <p:spPr>
              <a:xfrm>
                <a:off x="4170116" y="346087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56" name="Google Shape;501;p28"/>
              <p:cNvSpPr/>
              <p:nvPr/>
            </p:nvSpPr>
            <p:spPr>
              <a:xfrm>
                <a:off x="2570241" y="155812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B7CFC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회원관리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Google Shape;502;p28"/>
              <p:cNvSpPr/>
              <p:nvPr/>
            </p:nvSpPr>
            <p:spPr>
              <a:xfrm>
                <a:off x="2570241" y="401062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B7CFC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이벤트 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Google Shape;503;p28"/>
              <p:cNvSpPr/>
              <p:nvPr/>
            </p:nvSpPr>
            <p:spPr>
              <a:xfrm>
                <a:off x="2570241" y="319312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B7CFC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상품 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Google Shape;504;p28"/>
              <p:cNvSpPr/>
              <p:nvPr/>
            </p:nvSpPr>
            <p:spPr>
              <a:xfrm>
                <a:off x="2570241" y="2375613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판매자 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2" name="Google Shape;506;p28"/>
              <p:cNvCxnSpPr>
                <a:stCxn id="61" idx="6"/>
              </p:cNvCxnSpPr>
              <p:nvPr/>
            </p:nvCxnSpPr>
            <p:spPr>
              <a:xfrm>
                <a:off x="2184391" y="3860100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64" name="Google Shape;507;p28"/>
              <p:cNvCxnSpPr/>
              <p:nvPr/>
            </p:nvCxnSpPr>
            <p:spPr>
              <a:xfrm>
                <a:off x="2377241" y="264172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5" name="Google Shape;508;p28"/>
              <p:cNvCxnSpPr/>
              <p:nvPr/>
            </p:nvCxnSpPr>
            <p:spPr>
              <a:xfrm>
                <a:off x="2377241" y="182422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6" name="Google Shape;509;p28"/>
              <p:cNvCxnSpPr/>
              <p:nvPr/>
            </p:nvCxnSpPr>
            <p:spPr>
              <a:xfrm>
                <a:off x="2377241" y="345922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7" name="Google Shape;510;p28"/>
              <p:cNvCxnSpPr/>
              <p:nvPr/>
            </p:nvCxnSpPr>
            <p:spPr>
              <a:xfrm>
                <a:off x="2377241" y="427672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98" name="Google Shape;511;p28"/>
              <p:cNvSpPr/>
              <p:nvPr/>
            </p:nvSpPr>
            <p:spPr>
              <a:xfrm>
                <a:off x="2570241" y="482812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B7CFC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게시판 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9" name="Google Shape;512;p28"/>
              <p:cNvCxnSpPr/>
              <p:nvPr/>
            </p:nvCxnSpPr>
            <p:spPr>
              <a:xfrm>
                <a:off x="2371566" y="1824225"/>
                <a:ext cx="0" cy="4082925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100" name="Google Shape;513;p28"/>
              <p:cNvCxnSpPr/>
              <p:nvPr/>
            </p:nvCxnSpPr>
            <p:spPr>
              <a:xfrm>
                <a:off x="2377241" y="509422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101" name="Google Shape;514;p28"/>
              <p:cNvSpPr/>
              <p:nvPr/>
            </p:nvSpPr>
            <p:spPr>
              <a:xfrm>
                <a:off x="6234816" y="1566000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판매상태 변경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Google Shape;515;p28"/>
              <p:cNvSpPr/>
              <p:nvPr/>
            </p:nvSpPr>
            <p:spPr>
              <a:xfrm>
                <a:off x="4383441" y="237397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판매자 목록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17" name="Google Shape;523;p28"/>
              <p:cNvCxnSpPr/>
              <p:nvPr/>
            </p:nvCxnSpPr>
            <p:spPr>
              <a:xfrm>
                <a:off x="4176341" y="2640075"/>
                <a:ext cx="0" cy="81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79" name="Google Shape;511;p28"/>
              <p:cNvSpPr/>
              <p:nvPr/>
            </p:nvSpPr>
            <p:spPr>
              <a:xfrm>
                <a:off x="2570241" y="562822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B7CFCE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주문 관리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0" name="Google Shape;513;p28"/>
              <p:cNvCxnSpPr/>
              <p:nvPr/>
            </p:nvCxnSpPr>
            <p:spPr>
              <a:xfrm>
                <a:off x="2377241" y="5903850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3" name="Google Shape;463;p27"/>
              <p:cNvCxnSpPr/>
              <p:nvPr/>
            </p:nvCxnSpPr>
            <p:spPr>
              <a:xfrm>
                <a:off x="4024186" y="263407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94" name="Google Shape;463;p27"/>
              <p:cNvCxnSpPr/>
              <p:nvPr/>
            </p:nvCxnSpPr>
            <p:spPr>
              <a:xfrm>
                <a:off x="5862511" y="266836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74" name="Google Shape;515;p28"/>
              <p:cNvSpPr/>
              <p:nvPr/>
            </p:nvSpPr>
            <p:spPr>
              <a:xfrm>
                <a:off x="4383441" y="3212175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판매자 등록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6" name="Google Shape;523;p28"/>
              <p:cNvCxnSpPr/>
              <p:nvPr/>
            </p:nvCxnSpPr>
            <p:spPr>
              <a:xfrm>
                <a:off x="6012761" y="1847595"/>
                <a:ext cx="0" cy="817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77" name="Google Shape;499;p28"/>
              <p:cNvCxnSpPr/>
              <p:nvPr/>
            </p:nvCxnSpPr>
            <p:spPr>
              <a:xfrm>
                <a:off x="6014156" y="1845435"/>
                <a:ext cx="204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78" name="Google Shape;498;p28"/>
              <p:cNvSpPr/>
              <p:nvPr/>
            </p:nvSpPr>
            <p:spPr>
              <a:xfrm>
                <a:off x="6234816" y="3210270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정보 입력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1" name="Google Shape;463;p27"/>
              <p:cNvCxnSpPr/>
              <p:nvPr/>
            </p:nvCxnSpPr>
            <p:spPr>
              <a:xfrm>
                <a:off x="5862511" y="347608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cxnSp>
            <p:nvCxnSpPr>
              <p:cNvPr id="82" name="Google Shape;463;p27"/>
              <p:cNvCxnSpPr/>
              <p:nvPr/>
            </p:nvCxnSpPr>
            <p:spPr>
              <a:xfrm>
                <a:off x="7700836" y="3472275"/>
                <a:ext cx="3609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cxnSp>
          <p:sp>
            <p:nvSpPr>
              <p:cNvPr id="83" name="Google Shape;515;p28"/>
              <p:cNvSpPr/>
              <p:nvPr/>
            </p:nvSpPr>
            <p:spPr>
              <a:xfrm>
                <a:off x="8050566" y="3202650"/>
                <a:ext cx="1452300" cy="532200"/>
              </a:xfrm>
              <a:prstGeom prst="roundRect">
                <a:avLst>
                  <a:gd name="adj" fmla="val 16667"/>
                </a:avLst>
              </a:prstGeom>
              <a:solidFill>
                <a:srgbClr val="516973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1200" b="1" dirty="0" smtClean="0">
                    <a:solidFill>
                      <a:schemeClr val="bg1"/>
                    </a:solidFill>
                  </a:rPr>
                  <a:t>판매자 등록 완료</a:t>
                </a:r>
                <a:endParaRPr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2000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597643" y="1540538"/>
            <a:ext cx="8996716" cy="4634175"/>
            <a:chOff x="913920" y="1558125"/>
            <a:chExt cx="8996716" cy="4634175"/>
          </a:xfrm>
        </p:grpSpPr>
        <p:sp>
          <p:nvSpPr>
            <p:cNvPr id="53" name="Google Shape;498;p28"/>
            <p:cNvSpPr/>
            <p:nvPr/>
          </p:nvSpPr>
          <p:spPr>
            <a:xfrm>
              <a:off x="6234816" y="32502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Google Shape;501;p28"/>
            <p:cNvSpPr/>
            <p:nvPr/>
          </p:nvSpPr>
          <p:spPr>
            <a:xfrm>
              <a:off x="2570241" y="15581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2570241" y="40106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2570241" y="31931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2570241" y="237561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913920" y="356355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2184391" y="38601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2377241" y="26417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2377241" y="18242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2377241" y="34592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2377241" y="42767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2570241" y="48281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2371566" y="182422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2377241" y="50942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514;p28"/>
            <p:cNvSpPr/>
            <p:nvPr/>
          </p:nvSpPr>
          <p:spPr>
            <a:xfrm>
              <a:off x="6234816" y="48330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수정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Google Shape;515;p28"/>
            <p:cNvSpPr/>
            <p:nvPr/>
          </p:nvSpPr>
          <p:spPr>
            <a:xfrm>
              <a:off x="4383441" y="32217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목록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2570241" y="56282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2377241" y="59038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024186" y="34818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463;p27"/>
            <p:cNvCxnSpPr/>
            <p:nvPr/>
          </p:nvCxnSpPr>
          <p:spPr>
            <a:xfrm>
              <a:off x="5862511" y="351609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6" name="Google Shape;523;p28"/>
            <p:cNvCxnSpPr/>
            <p:nvPr/>
          </p:nvCxnSpPr>
          <p:spPr>
            <a:xfrm>
              <a:off x="9898961" y="4333620"/>
              <a:ext cx="0" cy="161950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499;p28"/>
            <p:cNvCxnSpPr/>
            <p:nvPr/>
          </p:nvCxnSpPr>
          <p:spPr>
            <a:xfrm>
              <a:off x="6014156" y="511251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8" name="Google Shape;498;p28"/>
            <p:cNvSpPr/>
            <p:nvPr/>
          </p:nvSpPr>
          <p:spPr>
            <a:xfrm>
              <a:off x="6234816" y="405799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Google Shape;463;p27"/>
            <p:cNvCxnSpPr/>
            <p:nvPr/>
          </p:nvCxnSpPr>
          <p:spPr>
            <a:xfrm>
              <a:off x="6010275" y="4323810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2" name="Google Shape;463;p27"/>
            <p:cNvCxnSpPr/>
            <p:nvPr/>
          </p:nvCxnSpPr>
          <p:spPr>
            <a:xfrm>
              <a:off x="7700836" y="43200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3" name="Google Shape;515;p28"/>
            <p:cNvSpPr/>
            <p:nvPr/>
          </p:nvSpPr>
          <p:spPr>
            <a:xfrm>
              <a:off x="8050566" y="40503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정보입력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이미지 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37" name="Google Shape;463;p27"/>
            <p:cNvCxnSpPr/>
            <p:nvPr/>
          </p:nvCxnSpPr>
          <p:spPr>
            <a:xfrm>
              <a:off x="7700836" y="510105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38" name="Google Shape;515;p28"/>
            <p:cNvSpPr/>
            <p:nvPr/>
          </p:nvSpPr>
          <p:spPr>
            <a:xfrm>
              <a:off x="8050566" y="48314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정보입력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 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이미지 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9" name="Google Shape;515;p28"/>
            <p:cNvSpPr/>
            <p:nvPr/>
          </p:nvSpPr>
          <p:spPr>
            <a:xfrm>
              <a:off x="8050566" y="56601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1" name="Google Shape;463;p27"/>
            <p:cNvCxnSpPr/>
            <p:nvPr/>
          </p:nvCxnSpPr>
          <p:spPr>
            <a:xfrm>
              <a:off x="9539161" y="43200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2" name="Google Shape;463;p27"/>
            <p:cNvCxnSpPr/>
            <p:nvPr/>
          </p:nvCxnSpPr>
          <p:spPr>
            <a:xfrm>
              <a:off x="9539161" y="510105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3" name="Google Shape;463;p27"/>
            <p:cNvCxnSpPr/>
            <p:nvPr/>
          </p:nvCxnSpPr>
          <p:spPr>
            <a:xfrm flipH="1">
              <a:off x="9534525" y="5939250"/>
              <a:ext cx="376111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6003236" y="3523995"/>
              <a:ext cx="0" cy="16004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1801527" y="1555257"/>
            <a:ext cx="8588946" cy="4604737"/>
            <a:chOff x="1597643" y="1540538"/>
            <a:chExt cx="8588946" cy="4604737"/>
          </a:xfrm>
        </p:grpSpPr>
        <p:sp>
          <p:nvSpPr>
            <p:cNvPr id="53" name="Google Shape;498;p28"/>
            <p:cNvSpPr/>
            <p:nvPr/>
          </p:nvSpPr>
          <p:spPr>
            <a:xfrm>
              <a:off x="6918539" y="40302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Google Shape;501;p28"/>
            <p:cNvSpPr/>
            <p:nvPr/>
          </p:nvSpPr>
          <p:spPr>
            <a:xfrm>
              <a:off x="3253964" y="15405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253964" y="39930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253964" y="31755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253964" y="235802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597643" y="3545963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2868114" y="384251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060964" y="262413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060964" y="180663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060964" y="344163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060964" y="425913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253964" y="48105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055289" y="1806638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060964" y="5076638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514;p28"/>
            <p:cNvSpPr/>
            <p:nvPr/>
          </p:nvSpPr>
          <p:spPr>
            <a:xfrm>
              <a:off x="6918539" y="56130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Google Shape;515;p28"/>
            <p:cNvSpPr/>
            <p:nvPr/>
          </p:nvSpPr>
          <p:spPr>
            <a:xfrm>
              <a:off x="5067164" y="40017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목록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253964" y="5610638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060964" y="5886263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707909" y="426180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463;p27"/>
            <p:cNvCxnSpPr/>
            <p:nvPr/>
          </p:nvCxnSpPr>
          <p:spPr>
            <a:xfrm>
              <a:off x="6546234" y="429609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499;p28"/>
            <p:cNvCxnSpPr/>
            <p:nvPr/>
          </p:nvCxnSpPr>
          <p:spPr>
            <a:xfrm>
              <a:off x="6697879" y="589251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8" name="Google Shape;498;p28"/>
            <p:cNvSpPr/>
            <p:nvPr/>
          </p:nvSpPr>
          <p:spPr>
            <a:xfrm>
              <a:off x="6918539" y="483799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Google Shape;463;p27"/>
            <p:cNvCxnSpPr/>
            <p:nvPr/>
          </p:nvCxnSpPr>
          <p:spPr>
            <a:xfrm>
              <a:off x="6693998" y="5103810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2" name="Google Shape;463;p27"/>
            <p:cNvCxnSpPr/>
            <p:nvPr/>
          </p:nvCxnSpPr>
          <p:spPr>
            <a:xfrm>
              <a:off x="8384559" y="429037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3" name="Google Shape;515;p28"/>
            <p:cNvSpPr/>
            <p:nvPr/>
          </p:nvSpPr>
          <p:spPr>
            <a:xfrm>
              <a:off x="8734289" y="402075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상품 추가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8" name="Google Shape;515;p28"/>
            <p:cNvSpPr/>
            <p:nvPr/>
          </p:nvSpPr>
          <p:spPr>
            <a:xfrm>
              <a:off x="8734289" y="237292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등록 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9" name="Google Shape;515;p28"/>
            <p:cNvSpPr/>
            <p:nvPr/>
          </p:nvSpPr>
          <p:spPr>
            <a:xfrm>
              <a:off x="8734289" y="32016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할인율 설정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기간설정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(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선택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)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Google Shape;523;p28"/>
            <p:cNvCxnSpPr/>
            <p:nvPr/>
          </p:nvCxnSpPr>
          <p:spPr>
            <a:xfrm>
              <a:off x="6686959" y="4303995"/>
              <a:ext cx="0" cy="16004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3" name="Google Shape;499;p28"/>
            <p:cNvCxnSpPr/>
            <p:nvPr/>
          </p:nvCxnSpPr>
          <p:spPr>
            <a:xfrm>
              <a:off x="8536204" y="345411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4" name="Google Shape;463;p27"/>
            <p:cNvCxnSpPr/>
            <p:nvPr/>
          </p:nvCxnSpPr>
          <p:spPr>
            <a:xfrm>
              <a:off x="8532323" y="2627310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5" name="Google Shape;523;p28"/>
            <p:cNvCxnSpPr/>
            <p:nvPr/>
          </p:nvCxnSpPr>
          <p:spPr>
            <a:xfrm>
              <a:off x="8525284" y="2628900"/>
              <a:ext cx="0" cy="165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245" name="그룹 244"/>
          <p:cNvGrpSpPr/>
          <p:nvPr/>
        </p:nvGrpSpPr>
        <p:grpSpPr>
          <a:xfrm>
            <a:off x="1617767" y="1548806"/>
            <a:ext cx="8956466" cy="4617638"/>
            <a:chOff x="1617767" y="1548806"/>
            <a:chExt cx="8956466" cy="4617638"/>
          </a:xfrm>
        </p:grpSpPr>
        <p:sp>
          <p:nvSpPr>
            <p:cNvPr id="53" name="Google Shape;498;p28"/>
            <p:cNvSpPr/>
            <p:nvPr/>
          </p:nvSpPr>
          <p:spPr>
            <a:xfrm>
              <a:off x="6938663" y="154880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6" name="Google Shape;501;p28"/>
            <p:cNvSpPr/>
            <p:nvPr/>
          </p:nvSpPr>
          <p:spPr>
            <a:xfrm>
              <a:off x="3274088" y="156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274088" y="40166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274088" y="3199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274088" y="23816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617767" y="3569569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2888238" y="386611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081088" y="2647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081088" y="183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081088" y="3465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081088" y="4282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274088" y="483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075413" y="1830244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081088" y="510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1" name="Google Shape;514;p28"/>
            <p:cNvSpPr/>
            <p:nvPr/>
          </p:nvSpPr>
          <p:spPr>
            <a:xfrm>
              <a:off x="6938663" y="313160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02" name="Google Shape;515;p28"/>
            <p:cNvSpPr/>
            <p:nvPr/>
          </p:nvSpPr>
          <p:spPr>
            <a:xfrm>
              <a:off x="5087288" y="48349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후기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274088" y="56342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081088" y="590986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728033" y="50950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4" name="Google Shape;463;p27"/>
            <p:cNvCxnSpPr/>
            <p:nvPr/>
          </p:nvCxnSpPr>
          <p:spPr>
            <a:xfrm>
              <a:off x="6566358" y="181462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499;p28"/>
            <p:cNvCxnSpPr/>
            <p:nvPr/>
          </p:nvCxnSpPr>
          <p:spPr>
            <a:xfrm>
              <a:off x="6718003" y="3411041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8" name="Google Shape;498;p28"/>
            <p:cNvSpPr/>
            <p:nvPr/>
          </p:nvSpPr>
          <p:spPr>
            <a:xfrm>
              <a:off x="6938663" y="235652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수정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Google Shape;463;p27"/>
            <p:cNvCxnSpPr/>
            <p:nvPr/>
          </p:nvCxnSpPr>
          <p:spPr>
            <a:xfrm>
              <a:off x="6714122" y="2622341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83" name="Google Shape;515;p28"/>
            <p:cNvSpPr/>
            <p:nvPr/>
          </p:nvSpPr>
          <p:spPr>
            <a:xfrm>
              <a:off x="8754413" y="31966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8" name="Google Shape;515;p28"/>
            <p:cNvSpPr/>
            <p:nvPr/>
          </p:nvSpPr>
          <p:spPr>
            <a:xfrm>
              <a:off x="8754413" y="154880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39" name="Google Shape;515;p28"/>
            <p:cNvSpPr/>
            <p:nvPr/>
          </p:nvSpPr>
          <p:spPr>
            <a:xfrm>
              <a:off x="8754413" y="237748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Google Shape;523;p28"/>
            <p:cNvCxnSpPr/>
            <p:nvPr/>
          </p:nvCxnSpPr>
          <p:spPr>
            <a:xfrm>
              <a:off x="4906858" y="1828162"/>
              <a:ext cx="0" cy="40903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5" name="Google Shape;523;p28"/>
            <p:cNvCxnSpPr/>
            <p:nvPr/>
          </p:nvCxnSpPr>
          <p:spPr>
            <a:xfrm>
              <a:off x="10574233" y="1818637"/>
              <a:ext cx="0" cy="16138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9" name="Google Shape;501;p28"/>
            <p:cNvSpPr/>
            <p:nvPr/>
          </p:nvSpPr>
          <p:spPr>
            <a:xfrm>
              <a:off x="5093363" y="156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bg1"/>
                  </a:solidFill>
                </a:rPr>
                <a:t>FAQ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502;p28"/>
            <p:cNvSpPr/>
            <p:nvPr/>
          </p:nvSpPr>
          <p:spPr>
            <a:xfrm>
              <a:off x="5093363" y="40166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503;p28"/>
            <p:cNvSpPr/>
            <p:nvPr/>
          </p:nvSpPr>
          <p:spPr>
            <a:xfrm>
              <a:off x="5093363" y="3199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504;p28"/>
            <p:cNvSpPr/>
            <p:nvPr/>
          </p:nvSpPr>
          <p:spPr>
            <a:xfrm>
              <a:off x="5093363" y="23816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1:1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Google Shape;507;p28"/>
            <p:cNvCxnSpPr/>
            <p:nvPr/>
          </p:nvCxnSpPr>
          <p:spPr>
            <a:xfrm>
              <a:off x="4900363" y="2647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508;p28"/>
            <p:cNvCxnSpPr/>
            <p:nvPr/>
          </p:nvCxnSpPr>
          <p:spPr>
            <a:xfrm>
              <a:off x="4900363" y="183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509;p28"/>
            <p:cNvCxnSpPr/>
            <p:nvPr/>
          </p:nvCxnSpPr>
          <p:spPr>
            <a:xfrm>
              <a:off x="4900363" y="3465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510;p28"/>
            <p:cNvCxnSpPr/>
            <p:nvPr/>
          </p:nvCxnSpPr>
          <p:spPr>
            <a:xfrm>
              <a:off x="4900363" y="4282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5093363" y="56342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상품제안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4900363" y="590986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2" name="Google Shape;514;p28"/>
            <p:cNvSpPr/>
            <p:nvPr/>
          </p:nvSpPr>
          <p:spPr>
            <a:xfrm>
              <a:off x="6938663" y="400790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Google Shape;499;p28"/>
            <p:cNvCxnSpPr/>
            <p:nvPr/>
          </p:nvCxnSpPr>
          <p:spPr>
            <a:xfrm>
              <a:off x="6718003" y="4287341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7" name="Google Shape;463;p27"/>
            <p:cNvCxnSpPr/>
            <p:nvPr/>
          </p:nvCxnSpPr>
          <p:spPr>
            <a:xfrm>
              <a:off x="8404683" y="260900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8" name="Google Shape;463;p27"/>
            <p:cNvCxnSpPr/>
            <p:nvPr/>
          </p:nvCxnSpPr>
          <p:spPr>
            <a:xfrm>
              <a:off x="8404683" y="18184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9" name="Google Shape;463;p27"/>
            <p:cNvCxnSpPr/>
            <p:nvPr/>
          </p:nvCxnSpPr>
          <p:spPr>
            <a:xfrm flipH="1">
              <a:off x="10196415" y="3444525"/>
              <a:ext cx="36402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1" name="Google Shape;463;p27"/>
            <p:cNvCxnSpPr/>
            <p:nvPr/>
          </p:nvCxnSpPr>
          <p:spPr>
            <a:xfrm>
              <a:off x="10195383" y="260900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2" name="Google Shape;463;p27"/>
            <p:cNvCxnSpPr/>
            <p:nvPr/>
          </p:nvCxnSpPr>
          <p:spPr>
            <a:xfrm>
              <a:off x="10195383" y="18184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5" name="Google Shape;523;p28"/>
            <p:cNvCxnSpPr/>
            <p:nvPr/>
          </p:nvCxnSpPr>
          <p:spPr>
            <a:xfrm>
              <a:off x="6726133" y="1818637"/>
              <a:ext cx="0" cy="24669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sp>
        <p:nvSpPr>
          <p:cNvPr id="53" name="Google Shape;498;p28"/>
          <p:cNvSpPr/>
          <p:nvPr/>
        </p:nvSpPr>
        <p:spPr>
          <a:xfrm>
            <a:off x="6938663" y="1548806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상세보기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56" name="Google Shape;501;p28"/>
          <p:cNvSpPr/>
          <p:nvPr/>
        </p:nvSpPr>
        <p:spPr>
          <a:xfrm>
            <a:off x="3274088" y="15641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회원관리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58" name="Google Shape;502;p28"/>
          <p:cNvSpPr/>
          <p:nvPr/>
        </p:nvSpPr>
        <p:spPr>
          <a:xfrm>
            <a:off x="3274088" y="40166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이벤트 관리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59" name="Google Shape;503;p28"/>
          <p:cNvSpPr/>
          <p:nvPr/>
        </p:nvSpPr>
        <p:spPr>
          <a:xfrm>
            <a:off x="3274088" y="31991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상품 관리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60" name="Google Shape;504;p28"/>
          <p:cNvSpPr/>
          <p:nvPr/>
        </p:nvSpPr>
        <p:spPr>
          <a:xfrm>
            <a:off x="3274088" y="2381632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판매자 관리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61" name="Google Shape;505;p28"/>
          <p:cNvSpPr/>
          <p:nvPr/>
        </p:nvSpPr>
        <p:spPr>
          <a:xfrm>
            <a:off x="1617767" y="3569569"/>
            <a:ext cx="1270471" cy="593100"/>
          </a:xfrm>
          <a:prstGeom prst="ellipse">
            <a:avLst/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관리자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62" name="Google Shape;506;p28"/>
          <p:cNvCxnSpPr>
            <a:stCxn id="61" idx="6"/>
          </p:cNvCxnSpPr>
          <p:nvPr/>
        </p:nvCxnSpPr>
        <p:spPr>
          <a:xfrm>
            <a:off x="2888238" y="3866119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4" name="Google Shape;507;p28"/>
          <p:cNvCxnSpPr/>
          <p:nvPr/>
        </p:nvCxnSpPr>
        <p:spPr>
          <a:xfrm>
            <a:off x="3081088" y="26477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5" name="Google Shape;508;p28"/>
          <p:cNvCxnSpPr/>
          <p:nvPr/>
        </p:nvCxnSpPr>
        <p:spPr>
          <a:xfrm>
            <a:off x="3081088" y="18302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6" name="Google Shape;509;p28"/>
          <p:cNvCxnSpPr/>
          <p:nvPr/>
        </p:nvCxnSpPr>
        <p:spPr>
          <a:xfrm>
            <a:off x="3081088" y="34652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7" name="Google Shape;510;p28"/>
          <p:cNvCxnSpPr/>
          <p:nvPr/>
        </p:nvCxnSpPr>
        <p:spPr>
          <a:xfrm>
            <a:off x="3081088" y="42827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8" name="Google Shape;511;p28"/>
          <p:cNvSpPr/>
          <p:nvPr/>
        </p:nvSpPr>
        <p:spPr>
          <a:xfrm>
            <a:off x="3274088" y="48341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게시판 관리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99" name="Google Shape;512;p28"/>
          <p:cNvCxnSpPr/>
          <p:nvPr/>
        </p:nvCxnSpPr>
        <p:spPr>
          <a:xfrm>
            <a:off x="3075413" y="1830244"/>
            <a:ext cx="0" cy="40829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0" name="Google Shape;513;p28"/>
          <p:cNvCxnSpPr/>
          <p:nvPr/>
        </p:nvCxnSpPr>
        <p:spPr>
          <a:xfrm>
            <a:off x="3081088" y="51002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02" name="Google Shape;515;p28"/>
          <p:cNvSpPr/>
          <p:nvPr/>
        </p:nvSpPr>
        <p:spPr>
          <a:xfrm>
            <a:off x="5087288" y="4834931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후기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79" name="Google Shape;511;p28"/>
          <p:cNvSpPr/>
          <p:nvPr/>
        </p:nvSpPr>
        <p:spPr>
          <a:xfrm>
            <a:off x="3274088" y="56342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주문 관리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80" name="Google Shape;513;p28"/>
          <p:cNvCxnSpPr/>
          <p:nvPr/>
        </p:nvCxnSpPr>
        <p:spPr>
          <a:xfrm>
            <a:off x="3081088" y="5909869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93" name="Google Shape;463;p27"/>
          <p:cNvCxnSpPr/>
          <p:nvPr/>
        </p:nvCxnSpPr>
        <p:spPr>
          <a:xfrm>
            <a:off x="4728033" y="5095031"/>
            <a:ext cx="36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7" name="Google Shape;499;p28"/>
          <p:cNvCxnSpPr/>
          <p:nvPr/>
        </p:nvCxnSpPr>
        <p:spPr>
          <a:xfrm>
            <a:off x="6727528" y="1820366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3" name="Google Shape;515;p28"/>
          <p:cNvSpPr/>
          <p:nvPr/>
        </p:nvSpPr>
        <p:spPr>
          <a:xfrm>
            <a:off x="8754413" y="3196631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완료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38" name="Google Shape;515;p28"/>
          <p:cNvSpPr/>
          <p:nvPr/>
        </p:nvSpPr>
        <p:spPr>
          <a:xfrm>
            <a:off x="8754413" y="1548806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답변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139" name="Google Shape;515;p28"/>
          <p:cNvSpPr/>
          <p:nvPr/>
        </p:nvSpPr>
        <p:spPr>
          <a:xfrm>
            <a:off x="8754413" y="2377481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정보 입력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147" name="Google Shape;523;p28"/>
          <p:cNvCxnSpPr/>
          <p:nvPr/>
        </p:nvCxnSpPr>
        <p:spPr>
          <a:xfrm>
            <a:off x="4906858" y="1828162"/>
            <a:ext cx="0" cy="409036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05" name="Google Shape;523;p28"/>
          <p:cNvCxnSpPr/>
          <p:nvPr/>
        </p:nvCxnSpPr>
        <p:spPr>
          <a:xfrm>
            <a:off x="8554933" y="1818637"/>
            <a:ext cx="0" cy="33439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9" name="Google Shape;501;p28"/>
          <p:cNvSpPr/>
          <p:nvPr/>
        </p:nvSpPr>
        <p:spPr>
          <a:xfrm>
            <a:off x="5093363" y="15641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FAQ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40" name="Google Shape;502;p28"/>
          <p:cNvSpPr/>
          <p:nvPr/>
        </p:nvSpPr>
        <p:spPr>
          <a:xfrm>
            <a:off x="5093363" y="40166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상품문의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41" name="Google Shape;503;p28"/>
          <p:cNvSpPr/>
          <p:nvPr/>
        </p:nvSpPr>
        <p:spPr>
          <a:xfrm>
            <a:off x="5093363" y="31991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공지사항</a:t>
            </a:r>
            <a:endParaRPr sz="1200" b="1" dirty="0">
              <a:solidFill>
                <a:schemeClr val="bg1"/>
              </a:solidFill>
            </a:endParaRPr>
          </a:p>
        </p:txBody>
      </p:sp>
      <p:sp>
        <p:nvSpPr>
          <p:cNvPr id="42" name="Google Shape;504;p28"/>
          <p:cNvSpPr/>
          <p:nvPr/>
        </p:nvSpPr>
        <p:spPr>
          <a:xfrm>
            <a:off x="5093363" y="2381632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 smtClean="0">
                <a:solidFill>
                  <a:schemeClr val="bg1"/>
                </a:solidFill>
              </a:rPr>
              <a:t>1:1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문의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43" name="Google Shape;507;p28"/>
          <p:cNvCxnSpPr/>
          <p:nvPr/>
        </p:nvCxnSpPr>
        <p:spPr>
          <a:xfrm>
            <a:off x="4900363" y="26477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4" name="Google Shape;508;p28"/>
          <p:cNvCxnSpPr/>
          <p:nvPr/>
        </p:nvCxnSpPr>
        <p:spPr>
          <a:xfrm>
            <a:off x="4900363" y="18302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5" name="Google Shape;509;p28"/>
          <p:cNvCxnSpPr/>
          <p:nvPr/>
        </p:nvCxnSpPr>
        <p:spPr>
          <a:xfrm>
            <a:off x="4900363" y="34652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46" name="Google Shape;510;p28"/>
          <p:cNvCxnSpPr/>
          <p:nvPr/>
        </p:nvCxnSpPr>
        <p:spPr>
          <a:xfrm>
            <a:off x="4900363" y="4282744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7" name="Google Shape;511;p28"/>
          <p:cNvSpPr/>
          <p:nvPr/>
        </p:nvSpPr>
        <p:spPr>
          <a:xfrm>
            <a:off x="5093363" y="5634244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B7CFCE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상품제안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48" name="Google Shape;513;p28"/>
          <p:cNvCxnSpPr/>
          <p:nvPr/>
        </p:nvCxnSpPr>
        <p:spPr>
          <a:xfrm>
            <a:off x="4900363" y="5909869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52" name="Google Shape;514;p28"/>
          <p:cNvSpPr/>
          <p:nvPr/>
        </p:nvSpPr>
        <p:spPr>
          <a:xfrm>
            <a:off x="6938663" y="5655731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검색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68" name="Google Shape;463;p27"/>
          <p:cNvCxnSpPr/>
          <p:nvPr/>
        </p:nvCxnSpPr>
        <p:spPr>
          <a:xfrm>
            <a:off x="8404683" y="1818431"/>
            <a:ext cx="360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2" name="Google Shape;463;p27"/>
          <p:cNvCxnSpPr/>
          <p:nvPr/>
        </p:nvCxnSpPr>
        <p:spPr>
          <a:xfrm>
            <a:off x="9509583" y="2085131"/>
            <a:ext cx="0" cy="2865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5" name="Google Shape;523;p28"/>
          <p:cNvCxnSpPr/>
          <p:nvPr/>
        </p:nvCxnSpPr>
        <p:spPr>
          <a:xfrm>
            <a:off x="6726133" y="1818637"/>
            <a:ext cx="0" cy="410591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3" name="Google Shape;499;p28"/>
          <p:cNvCxnSpPr/>
          <p:nvPr/>
        </p:nvCxnSpPr>
        <p:spPr>
          <a:xfrm>
            <a:off x="6727528" y="5925641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66" name="Google Shape;499;p28"/>
          <p:cNvCxnSpPr/>
          <p:nvPr/>
        </p:nvCxnSpPr>
        <p:spPr>
          <a:xfrm>
            <a:off x="6537028" y="2658566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137" name="Google Shape;515;p28"/>
          <p:cNvSpPr/>
          <p:nvPr/>
        </p:nvSpPr>
        <p:spPr>
          <a:xfrm>
            <a:off x="8754413" y="4873031"/>
            <a:ext cx="1452300" cy="532200"/>
          </a:xfrm>
          <a:prstGeom prst="roundRect">
            <a:avLst>
              <a:gd name="adj" fmla="val 16667"/>
            </a:avLst>
          </a:prstGeom>
          <a:solidFill>
            <a:srgbClr val="516973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 smtClean="0">
                <a:solidFill>
                  <a:schemeClr val="bg1"/>
                </a:solidFill>
              </a:rPr>
              <a:t>삭제</a:t>
            </a:r>
            <a:endParaRPr sz="1200" b="1" dirty="0">
              <a:solidFill>
                <a:schemeClr val="bg1"/>
              </a:solidFill>
            </a:endParaRPr>
          </a:p>
        </p:txBody>
      </p:sp>
      <p:cxnSp>
        <p:nvCxnSpPr>
          <p:cNvPr id="140" name="Google Shape;499;p28"/>
          <p:cNvCxnSpPr/>
          <p:nvPr/>
        </p:nvCxnSpPr>
        <p:spPr>
          <a:xfrm>
            <a:off x="8565853" y="5163641"/>
            <a:ext cx="2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145" name="Google Shape;463;p27"/>
          <p:cNvCxnSpPr/>
          <p:nvPr/>
        </p:nvCxnSpPr>
        <p:spPr>
          <a:xfrm>
            <a:off x="9509583" y="2904281"/>
            <a:ext cx="0" cy="28659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27769" y="2211262"/>
            <a:ext cx="5187231" cy="2195188"/>
            <a:chOff x="527769" y="1728426"/>
            <a:chExt cx="5187231" cy="2195188"/>
          </a:xfrm>
        </p:grpSpPr>
        <p:grpSp>
          <p:nvGrpSpPr>
            <p:cNvPr id="2" name="그룹 1"/>
            <p:cNvGrpSpPr/>
            <p:nvPr/>
          </p:nvGrpSpPr>
          <p:grpSpPr>
            <a:xfrm>
              <a:off x="558064" y="3058923"/>
              <a:ext cx="4027332" cy="864691"/>
              <a:chOff x="471977" y="2691080"/>
              <a:chExt cx="4027332" cy="86469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471977" y="2691080"/>
                <a:ext cx="115127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400" b="1" dirty="0" smtClean="0">
                    <a:solidFill>
                      <a:schemeClr val="bg1">
                        <a:alpha val="70000"/>
                      </a:schemeClr>
                    </a:solidFill>
                    <a:latin typeface="a옛날목욕탕L" pitchFamily="18" charset="-127"/>
                    <a:ea typeface="a옛날목욕탕L" pitchFamily="18" charset="-127"/>
                  </a:rPr>
                  <a:t>소개</a:t>
                </a:r>
                <a:endParaRPr lang="ko-KR" altLang="en-US" sz="4400" b="1" dirty="0">
                  <a:solidFill>
                    <a:schemeClr val="bg1">
                      <a:alpha val="70000"/>
                    </a:schemeClr>
                  </a:solidFill>
                  <a:latin typeface="a옛날목욕탕L" pitchFamily="18" charset="-127"/>
                  <a:ea typeface="a옛날목욕탕L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422826" y="2786330"/>
                <a:ext cx="307648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400" b="1" spc="-150" dirty="0">
                    <a:solidFill>
                      <a:schemeClr val="tx1">
                        <a:lumMod val="20000"/>
                        <a:lumOff val="80000"/>
                        <a:alpha val="10000"/>
                      </a:schemeClr>
                    </a:solidFill>
                    <a:latin typeface="+mj-lt"/>
                    <a:ea typeface="THE명품고딕L" panose="02020603020101020101" pitchFamily="18" charset="-127"/>
                  </a:rPr>
                  <a:t>Introduction</a:t>
                </a:r>
                <a:endParaRPr lang="ko-KR" altLang="en-US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27769" y="1728426"/>
              <a:ext cx="290977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0" b="1" spc="-150" dirty="0">
                  <a:solidFill>
                    <a:schemeClr val="accent2">
                      <a:lumMod val="60000"/>
                      <a:lumOff val="40000"/>
                      <a:alpha val="7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Part 1.</a:t>
              </a:r>
              <a:endParaRPr lang="ko-KR" altLang="en-US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635000" y="2946400"/>
              <a:ext cx="508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0391" y="4274393"/>
            <a:ext cx="354139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기획 의도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담당업무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개발 스케줄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사용기술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89856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1617767" y="1564144"/>
            <a:ext cx="8956466" cy="4602300"/>
            <a:chOff x="1617767" y="1564144"/>
            <a:chExt cx="8956466" cy="4602300"/>
          </a:xfrm>
        </p:grpSpPr>
        <p:sp>
          <p:nvSpPr>
            <p:cNvPr id="56" name="Google Shape;501;p28"/>
            <p:cNvSpPr/>
            <p:nvPr/>
          </p:nvSpPr>
          <p:spPr>
            <a:xfrm>
              <a:off x="3274088" y="156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274088" y="40166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274088" y="3199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274088" y="23816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617767" y="3569569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2888238" y="386611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081088" y="2647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081088" y="183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081088" y="3465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081088" y="4282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274088" y="483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075413" y="1830244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081088" y="510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2" name="Google Shape;515;p28"/>
            <p:cNvSpPr/>
            <p:nvPr/>
          </p:nvSpPr>
          <p:spPr>
            <a:xfrm>
              <a:off x="5087288" y="48349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후기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274088" y="56342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081088" y="590986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728033" y="50950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4906858" y="1828162"/>
              <a:ext cx="0" cy="40903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9" name="Google Shape;501;p28"/>
            <p:cNvSpPr/>
            <p:nvPr/>
          </p:nvSpPr>
          <p:spPr>
            <a:xfrm>
              <a:off x="5093363" y="1564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bg1"/>
                  </a:solidFill>
                </a:rPr>
                <a:t>FAQ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502;p28"/>
            <p:cNvSpPr/>
            <p:nvPr/>
          </p:nvSpPr>
          <p:spPr>
            <a:xfrm>
              <a:off x="5093363" y="40166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503;p28"/>
            <p:cNvSpPr/>
            <p:nvPr/>
          </p:nvSpPr>
          <p:spPr>
            <a:xfrm>
              <a:off x="5093363" y="31991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504;p28"/>
            <p:cNvSpPr/>
            <p:nvPr/>
          </p:nvSpPr>
          <p:spPr>
            <a:xfrm>
              <a:off x="5093363" y="238163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1:1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Google Shape;507;p28"/>
            <p:cNvCxnSpPr/>
            <p:nvPr/>
          </p:nvCxnSpPr>
          <p:spPr>
            <a:xfrm>
              <a:off x="4900363" y="2647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508;p28"/>
            <p:cNvCxnSpPr/>
            <p:nvPr/>
          </p:nvCxnSpPr>
          <p:spPr>
            <a:xfrm>
              <a:off x="4900363" y="1830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509;p28"/>
            <p:cNvCxnSpPr/>
            <p:nvPr/>
          </p:nvCxnSpPr>
          <p:spPr>
            <a:xfrm>
              <a:off x="4900363" y="34652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510;p28"/>
            <p:cNvCxnSpPr/>
            <p:nvPr/>
          </p:nvCxnSpPr>
          <p:spPr>
            <a:xfrm>
              <a:off x="4900363" y="4282744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5093363" y="5634244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상품제안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4900363" y="5909869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0" name="Google Shape;498;p28"/>
            <p:cNvSpPr/>
            <p:nvPr/>
          </p:nvSpPr>
          <p:spPr>
            <a:xfrm>
              <a:off x="6938663" y="23965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등록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Google Shape;514;p28"/>
            <p:cNvSpPr/>
            <p:nvPr/>
          </p:nvSpPr>
          <p:spPr>
            <a:xfrm>
              <a:off x="6938663" y="39793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63;p27"/>
            <p:cNvCxnSpPr/>
            <p:nvPr/>
          </p:nvCxnSpPr>
          <p:spPr>
            <a:xfrm>
              <a:off x="6566358" y="343387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499;p28"/>
            <p:cNvCxnSpPr/>
            <p:nvPr/>
          </p:nvCxnSpPr>
          <p:spPr>
            <a:xfrm>
              <a:off x="6718003" y="5135066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67" name="Google Shape;498;p28"/>
            <p:cNvSpPr/>
            <p:nvPr/>
          </p:nvSpPr>
          <p:spPr>
            <a:xfrm>
              <a:off x="6938663" y="320425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수정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Google Shape;463;p27"/>
            <p:cNvCxnSpPr/>
            <p:nvPr/>
          </p:nvCxnSpPr>
          <p:spPr>
            <a:xfrm>
              <a:off x="6714122" y="4241591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0" name="Google Shape;515;p28"/>
            <p:cNvSpPr/>
            <p:nvPr/>
          </p:nvSpPr>
          <p:spPr>
            <a:xfrm>
              <a:off x="8754413" y="404435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Google Shape;515;p28"/>
            <p:cNvSpPr/>
            <p:nvPr/>
          </p:nvSpPr>
          <p:spPr>
            <a:xfrm>
              <a:off x="8754413" y="23965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Google Shape;515;p28"/>
            <p:cNvSpPr/>
            <p:nvPr/>
          </p:nvSpPr>
          <p:spPr>
            <a:xfrm>
              <a:off x="8754413" y="3225206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4" name="Google Shape;523;p28"/>
            <p:cNvCxnSpPr/>
            <p:nvPr/>
          </p:nvCxnSpPr>
          <p:spPr>
            <a:xfrm>
              <a:off x="10574233" y="2666362"/>
              <a:ext cx="0" cy="16138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6" name="Google Shape;514;p28"/>
            <p:cNvSpPr/>
            <p:nvPr/>
          </p:nvSpPr>
          <p:spPr>
            <a:xfrm>
              <a:off x="6938663" y="4855631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Google Shape;463;p27"/>
            <p:cNvCxnSpPr/>
            <p:nvPr/>
          </p:nvCxnSpPr>
          <p:spPr>
            <a:xfrm>
              <a:off x="8404683" y="34567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2" name="Google Shape;463;p27"/>
            <p:cNvCxnSpPr/>
            <p:nvPr/>
          </p:nvCxnSpPr>
          <p:spPr>
            <a:xfrm>
              <a:off x="8404683" y="266615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4" name="Google Shape;463;p27"/>
            <p:cNvCxnSpPr/>
            <p:nvPr/>
          </p:nvCxnSpPr>
          <p:spPr>
            <a:xfrm flipH="1">
              <a:off x="10196415" y="4292250"/>
              <a:ext cx="364025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5" name="Google Shape;463;p27"/>
            <p:cNvCxnSpPr/>
            <p:nvPr/>
          </p:nvCxnSpPr>
          <p:spPr>
            <a:xfrm>
              <a:off x="10195383" y="3456731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86" name="Google Shape;463;p27"/>
            <p:cNvCxnSpPr/>
            <p:nvPr/>
          </p:nvCxnSpPr>
          <p:spPr>
            <a:xfrm>
              <a:off x="10195383" y="2666156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523;p28"/>
            <p:cNvCxnSpPr/>
            <p:nvPr/>
          </p:nvCxnSpPr>
          <p:spPr>
            <a:xfrm>
              <a:off x="6726133" y="2666362"/>
              <a:ext cx="0" cy="246697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463;p27"/>
            <p:cNvCxnSpPr/>
            <p:nvPr/>
          </p:nvCxnSpPr>
          <p:spPr>
            <a:xfrm>
              <a:off x="6714122" y="2669966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38" name="그룹 137"/>
          <p:cNvGrpSpPr/>
          <p:nvPr/>
        </p:nvGrpSpPr>
        <p:grpSpPr>
          <a:xfrm>
            <a:off x="1801527" y="1556475"/>
            <a:ext cx="8588946" cy="4602300"/>
            <a:chOff x="1801527" y="1556475"/>
            <a:chExt cx="8588946" cy="4602300"/>
          </a:xfrm>
        </p:grpSpPr>
        <p:sp>
          <p:nvSpPr>
            <p:cNvPr id="56" name="Google Shape;501;p28"/>
            <p:cNvSpPr/>
            <p:nvPr/>
          </p:nvSpPr>
          <p:spPr>
            <a:xfrm>
              <a:off x="3457848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457848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457848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457848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801527" y="356190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3071998" y="38584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264848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264848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264848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264848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457848" y="482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259173" y="182257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264848" y="509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2" name="Google Shape;515;p28"/>
            <p:cNvSpPr/>
            <p:nvPr/>
          </p:nvSpPr>
          <p:spPr>
            <a:xfrm>
              <a:off x="5271048" y="48272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후기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457848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264848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911793" y="508736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5090618" y="1820493"/>
              <a:ext cx="0" cy="40903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9" name="Google Shape;501;p28"/>
            <p:cNvSpPr/>
            <p:nvPr/>
          </p:nvSpPr>
          <p:spPr>
            <a:xfrm>
              <a:off x="5277123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bg1"/>
                  </a:solidFill>
                </a:rPr>
                <a:t>FAQ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502;p28"/>
            <p:cNvSpPr/>
            <p:nvPr/>
          </p:nvSpPr>
          <p:spPr>
            <a:xfrm>
              <a:off x="5277123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503;p28"/>
            <p:cNvSpPr/>
            <p:nvPr/>
          </p:nvSpPr>
          <p:spPr>
            <a:xfrm>
              <a:off x="5277123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504;p28"/>
            <p:cNvSpPr/>
            <p:nvPr/>
          </p:nvSpPr>
          <p:spPr>
            <a:xfrm>
              <a:off x="5277123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1:1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Google Shape;507;p28"/>
            <p:cNvCxnSpPr/>
            <p:nvPr/>
          </p:nvCxnSpPr>
          <p:spPr>
            <a:xfrm>
              <a:off x="5084123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508;p28"/>
            <p:cNvCxnSpPr/>
            <p:nvPr/>
          </p:nvCxnSpPr>
          <p:spPr>
            <a:xfrm>
              <a:off x="5084123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509;p28"/>
            <p:cNvCxnSpPr/>
            <p:nvPr/>
          </p:nvCxnSpPr>
          <p:spPr>
            <a:xfrm>
              <a:off x="5084123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510;p28"/>
            <p:cNvCxnSpPr/>
            <p:nvPr/>
          </p:nvCxnSpPr>
          <p:spPr>
            <a:xfrm>
              <a:off x="5084123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5277123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상품제안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5084123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0" name="Google Shape;498;p28"/>
            <p:cNvSpPr/>
            <p:nvPr/>
          </p:nvSpPr>
          <p:spPr>
            <a:xfrm>
              <a:off x="7122423" y="156971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상세보기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Google Shape;514;p28"/>
            <p:cNvSpPr/>
            <p:nvPr/>
          </p:nvSpPr>
          <p:spPr>
            <a:xfrm>
              <a:off x="7122423" y="39716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63;p27"/>
            <p:cNvCxnSpPr/>
            <p:nvPr/>
          </p:nvCxnSpPr>
          <p:spPr>
            <a:xfrm>
              <a:off x="6750118" y="426440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499;p28"/>
            <p:cNvCxnSpPr/>
            <p:nvPr/>
          </p:nvCxnSpPr>
          <p:spPr>
            <a:xfrm>
              <a:off x="6901763" y="5127397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0" name="Google Shape;515;p28"/>
            <p:cNvSpPr/>
            <p:nvPr/>
          </p:nvSpPr>
          <p:spPr>
            <a:xfrm>
              <a:off x="8938173" y="323658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Google Shape;515;p28"/>
            <p:cNvSpPr/>
            <p:nvPr/>
          </p:nvSpPr>
          <p:spPr>
            <a:xfrm>
              <a:off x="8938173" y="15887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답변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Google Shape;515;p28"/>
            <p:cNvSpPr/>
            <p:nvPr/>
          </p:nvSpPr>
          <p:spPr>
            <a:xfrm>
              <a:off x="8938173" y="241743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Google Shape;514;p28"/>
            <p:cNvSpPr/>
            <p:nvPr/>
          </p:nvSpPr>
          <p:spPr>
            <a:xfrm>
              <a:off x="7122423" y="48479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카테고리 필터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Google Shape;463;p27"/>
            <p:cNvCxnSpPr/>
            <p:nvPr/>
          </p:nvCxnSpPr>
          <p:spPr>
            <a:xfrm>
              <a:off x="8588443" y="1858387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0" name="Google Shape;523;p28"/>
            <p:cNvCxnSpPr/>
            <p:nvPr/>
          </p:nvCxnSpPr>
          <p:spPr>
            <a:xfrm>
              <a:off x="6909893" y="1840181"/>
              <a:ext cx="0" cy="32854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1" name="Google Shape;463;p27"/>
            <p:cNvCxnSpPr/>
            <p:nvPr/>
          </p:nvCxnSpPr>
          <p:spPr>
            <a:xfrm>
              <a:off x="6897882" y="1843147"/>
              <a:ext cx="213136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5" name="Google Shape;463;p27"/>
            <p:cNvCxnSpPr/>
            <p:nvPr/>
          </p:nvCxnSpPr>
          <p:spPr>
            <a:xfrm>
              <a:off x="9693343" y="2125087"/>
              <a:ext cx="0" cy="28659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36" name="Google Shape;463;p27"/>
            <p:cNvCxnSpPr/>
            <p:nvPr/>
          </p:nvCxnSpPr>
          <p:spPr>
            <a:xfrm>
              <a:off x="9693343" y="2944237"/>
              <a:ext cx="0" cy="286594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709402" y="1556475"/>
            <a:ext cx="6773196" cy="4602300"/>
            <a:chOff x="1801527" y="1556475"/>
            <a:chExt cx="6773196" cy="4602300"/>
          </a:xfrm>
        </p:grpSpPr>
        <p:sp>
          <p:nvSpPr>
            <p:cNvPr id="56" name="Google Shape;501;p28"/>
            <p:cNvSpPr/>
            <p:nvPr/>
          </p:nvSpPr>
          <p:spPr>
            <a:xfrm>
              <a:off x="3457848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457848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457848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457848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801527" y="356190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3071998" y="38584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264848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264848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264848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264848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457848" y="482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259173" y="182257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264848" y="509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2" name="Google Shape;515;p28"/>
            <p:cNvSpPr/>
            <p:nvPr/>
          </p:nvSpPr>
          <p:spPr>
            <a:xfrm>
              <a:off x="5271048" y="48272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후기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457848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264848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911793" y="508736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5090618" y="1820493"/>
              <a:ext cx="0" cy="40903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9" name="Google Shape;501;p28"/>
            <p:cNvSpPr/>
            <p:nvPr/>
          </p:nvSpPr>
          <p:spPr>
            <a:xfrm>
              <a:off x="5277123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bg1"/>
                  </a:solidFill>
                </a:rPr>
                <a:t>FAQ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502;p28"/>
            <p:cNvSpPr/>
            <p:nvPr/>
          </p:nvSpPr>
          <p:spPr>
            <a:xfrm>
              <a:off x="5277123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503;p28"/>
            <p:cNvSpPr/>
            <p:nvPr/>
          </p:nvSpPr>
          <p:spPr>
            <a:xfrm>
              <a:off x="5277123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504;p28"/>
            <p:cNvSpPr/>
            <p:nvPr/>
          </p:nvSpPr>
          <p:spPr>
            <a:xfrm>
              <a:off x="5277123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1:1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Google Shape;507;p28"/>
            <p:cNvCxnSpPr/>
            <p:nvPr/>
          </p:nvCxnSpPr>
          <p:spPr>
            <a:xfrm>
              <a:off x="5084123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508;p28"/>
            <p:cNvCxnSpPr/>
            <p:nvPr/>
          </p:nvCxnSpPr>
          <p:spPr>
            <a:xfrm>
              <a:off x="5084123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509;p28"/>
            <p:cNvCxnSpPr/>
            <p:nvPr/>
          </p:nvCxnSpPr>
          <p:spPr>
            <a:xfrm>
              <a:off x="5084123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510;p28"/>
            <p:cNvCxnSpPr/>
            <p:nvPr/>
          </p:nvCxnSpPr>
          <p:spPr>
            <a:xfrm>
              <a:off x="5084123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5277123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상품제안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5084123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4" name="Google Shape;514;p28"/>
            <p:cNvSpPr/>
            <p:nvPr/>
          </p:nvSpPr>
          <p:spPr>
            <a:xfrm>
              <a:off x="7122423" y="39716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상세내용 확인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63;p27"/>
            <p:cNvCxnSpPr/>
            <p:nvPr/>
          </p:nvCxnSpPr>
          <p:spPr>
            <a:xfrm>
              <a:off x="6750118" y="512165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499;p28"/>
            <p:cNvCxnSpPr/>
            <p:nvPr/>
          </p:nvCxnSpPr>
          <p:spPr>
            <a:xfrm>
              <a:off x="6901763" y="4270147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6" name="Google Shape;514;p28"/>
            <p:cNvSpPr/>
            <p:nvPr/>
          </p:nvSpPr>
          <p:spPr>
            <a:xfrm>
              <a:off x="7122423" y="48479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0" name="Google Shape;523;p28"/>
            <p:cNvCxnSpPr/>
            <p:nvPr/>
          </p:nvCxnSpPr>
          <p:spPr>
            <a:xfrm>
              <a:off x="6909893" y="4267200"/>
              <a:ext cx="0" cy="8584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1803027" y="1556475"/>
            <a:ext cx="8585946" cy="4602300"/>
            <a:chOff x="2709402" y="1556475"/>
            <a:chExt cx="8585946" cy="4602300"/>
          </a:xfrm>
        </p:grpSpPr>
        <p:sp>
          <p:nvSpPr>
            <p:cNvPr id="56" name="Google Shape;501;p28"/>
            <p:cNvSpPr/>
            <p:nvPr/>
          </p:nvSpPr>
          <p:spPr>
            <a:xfrm>
              <a:off x="4365723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4365723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4365723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4365723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2709402" y="356190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3979873" y="38584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4172723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4172723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4172723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4172723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4365723" y="482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4167048" y="182257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4172723" y="509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2" name="Google Shape;515;p28"/>
            <p:cNvSpPr/>
            <p:nvPr/>
          </p:nvSpPr>
          <p:spPr>
            <a:xfrm>
              <a:off x="6178923" y="4827262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후기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4365723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4172723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5819668" y="508736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5998493" y="1820493"/>
              <a:ext cx="0" cy="409036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39" name="Google Shape;501;p28"/>
            <p:cNvSpPr/>
            <p:nvPr/>
          </p:nvSpPr>
          <p:spPr>
            <a:xfrm>
              <a:off x="6184998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 smtClean="0">
                  <a:solidFill>
                    <a:schemeClr val="bg1"/>
                  </a:solidFill>
                </a:rPr>
                <a:t>FAQ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502;p28"/>
            <p:cNvSpPr/>
            <p:nvPr/>
          </p:nvSpPr>
          <p:spPr>
            <a:xfrm>
              <a:off x="6184998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503;p28"/>
            <p:cNvSpPr/>
            <p:nvPr/>
          </p:nvSpPr>
          <p:spPr>
            <a:xfrm>
              <a:off x="6184998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공지사항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504;p28"/>
            <p:cNvSpPr/>
            <p:nvPr/>
          </p:nvSpPr>
          <p:spPr>
            <a:xfrm>
              <a:off x="6184998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200" b="1" dirty="0" smtClean="0">
                  <a:solidFill>
                    <a:schemeClr val="bg1"/>
                  </a:solidFill>
                </a:rPr>
                <a:t>1:1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문의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Google Shape;507;p28"/>
            <p:cNvCxnSpPr/>
            <p:nvPr/>
          </p:nvCxnSpPr>
          <p:spPr>
            <a:xfrm>
              <a:off x="5991998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4" name="Google Shape;508;p28"/>
            <p:cNvCxnSpPr/>
            <p:nvPr/>
          </p:nvCxnSpPr>
          <p:spPr>
            <a:xfrm>
              <a:off x="5991998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5" name="Google Shape;509;p28"/>
            <p:cNvCxnSpPr/>
            <p:nvPr/>
          </p:nvCxnSpPr>
          <p:spPr>
            <a:xfrm>
              <a:off x="5991998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46" name="Google Shape;510;p28"/>
            <p:cNvCxnSpPr/>
            <p:nvPr/>
          </p:nvCxnSpPr>
          <p:spPr>
            <a:xfrm>
              <a:off x="5991998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6184998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상품제안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5991998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4" name="Google Shape;514;p28"/>
            <p:cNvSpPr/>
            <p:nvPr/>
          </p:nvSpPr>
          <p:spPr>
            <a:xfrm>
              <a:off x="8030298" y="483843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카테고리 필터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63;p27"/>
            <p:cNvCxnSpPr/>
            <p:nvPr/>
          </p:nvCxnSpPr>
          <p:spPr>
            <a:xfrm>
              <a:off x="7657993" y="5893177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5" name="Google Shape;499;p28"/>
            <p:cNvCxnSpPr/>
            <p:nvPr/>
          </p:nvCxnSpPr>
          <p:spPr>
            <a:xfrm>
              <a:off x="7809638" y="5041672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6" name="Google Shape;514;p28"/>
            <p:cNvSpPr/>
            <p:nvPr/>
          </p:nvSpPr>
          <p:spPr>
            <a:xfrm>
              <a:off x="8030298" y="561948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삭제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0" name="Google Shape;523;p28"/>
            <p:cNvCxnSpPr/>
            <p:nvPr/>
          </p:nvCxnSpPr>
          <p:spPr>
            <a:xfrm>
              <a:off x="7817768" y="5038725"/>
              <a:ext cx="0" cy="85846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9" name="Google Shape;515;p28"/>
            <p:cNvSpPr/>
            <p:nvPr/>
          </p:nvSpPr>
          <p:spPr>
            <a:xfrm>
              <a:off x="9843048" y="561783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답변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Google Shape;515;p28"/>
            <p:cNvSpPr/>
            <p:nvPr/>
          </p:nvSpPr>
          <p:spPr>
            <a:xfrm>
              <a:off x="9843048" y="401763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완료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Google Shape;515;p28"/>
            <p:cNvSpPr/>
            <p:nvPr/>
          </p:nvSpPr>
          <p:spPr>
            <a:xfrm>
              <a:off x="9843048" y="483678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정보 입력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3" name="Google Shape;463;p27"/>
            <p:cNvCxnSpPr/>
            <p:nvPr/>
          </p:nvCxnSpPr>
          <p:spPr>
            <a:xfrm>
              <a:off x="9493318" y="5896987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3" name="Google Shape;463;p27"/>
            <p:cNvCxnSpPr/>
            <p:nvPr/>
          </p:nvCxnSpPr>
          <p:spPr>
            <a:xfrm flipV="1">
              <a:off x="10598218" y="4562475"/>
              <a:ext cx="0" cy="2677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77" name="Google Shape;463;p27"/>
            <p:cNvCxnSpPr/>
            <p:nvPr/>
          </p:nvCxnSpPr>
          <p:spPr>
            <a:xfrm flipV="1">
              <a:off x="10598218" y="5343525"/>
              <a:ext cx="0" cy="267713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0" y="857250"/>
            <a:ext cx="12192001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프로그램 흐름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57" name="제목 1"/>
          <p:cNvSpPr txBox="1">
            <a:spLocks/>
          </p:cNvSpPr>
          <p:nvPr/>
        </p:nvSpPr>
        <p:spPr>
          <a:xfrm>
            <a:off x="4362445" y="138113"/>
            <a:ext cx="2190759" cy="60007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(</a:t>
            </a:r>
            <a:r>
              <a:rPr lang="ko-KR" altLang="en-US" sz="3400" dirty="0" smtClean="0">
                <a:latin typeface="a옛날목욕탕L" pitchFamily="18" charset="-127"/>
                <a:ea typeface="a옛날목욕탕L" pitchFamily="18" charset="-127"/>
                <a:cs typeface="+mj-cs"/>
              </a:rPr>
              <a:t>관리자</a:t>
            </a:r>
            <a:r>
              <a:rPr kumimoji="0" lang="en-US" altLang="ko-KR" sz="3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L" pitchFamily="18" charset="-127"/>
                <a:ea typeface="a옛날목욕탕L" pitchFamily="18" charset="-127"/>
                <a:cs typeface="+mj-cs"/>
              </a:rPr>
              <a:t>)</a:t>
            </a:r>
            <a:endParaRPr kumimoji="0" lang="ko-KR" altLang="en-US" sz="3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L" pitchFamily="18" charset="-127"/>
              <a:ea typeface="a옛날목욕탕L" pitchFamily="18" charset="-127"/>
              <a:cs typeface="+mj-cs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2709402" y="1149713"/>
            <a:ext cx="6773196" cy="5415825"/>
            <a:chOff x="1803027" y="1556475"/>
            <a:chExt cx="6773196" cy="5415825"/>
          </a:xfrm>
        </p:grpSpPr>
        <p:sp>
          <p:nvSpPr>
            <p:cNvPr id="56" name="Google Shape;501;p28"/>
            <p:cNvSpPr/>
            <p:nvPr/>
          </p:nvSpPr>
          <p:spPr>
            <a:xfrm>
              <a:off x="3459348" y="155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회원관리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Google Shape;502;p28"/>
            <p:cNvSpPr/>
            <p:nvPr/>
          </p:nvSpPr>
          <p:spPr>
            <a:xfrm>
              <a:off x="3459348" y="40089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이벤트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Google Shape;503;p28"/>
            <p:cNvSpPr/>
            <p:nvPr/>
          </p:nvSpPr>
          <p:spPr>
            <a:xfrm>
              <a:off x="3459348" y="3191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상품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Google Shape;504;p28"/>
            <p:cNvSpPr/>
            <p:nvPr/>
          </p:nvSpPr>
          <p:spPr>
            <a:xfrm>
              <a:off x="3459348" y="2373963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판매자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Google Shape;505;p28"/>
            <p:cNvSpPr/>
            <p:nvPr/>
          </p:nvSpPr>
          <p:spPr>
            <a:xfrm>
              <a:off x="1803027" y="3561900"/>
              <a:ext cx="1270471" cy="593100"/>
            </a:xfrm>
            <a:prstGeom prst="ellipse">
              <a:avLst/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관리자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Google Shape;506;p28"/>
            <p:cNvCxnSpPr>
              <a:stCxn id="61" idx="6"/>
            </p:cNvCxnSpPr>
            <p:nvPr/>
          </p:nvCxnSpPr>
          <p:spPr>
            <a:xfrm>
              <a:off x="3073498" y="385845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64" name="Google Shape;507;p28"/>
            <p:cNvCxnSpPr/>
            <p:nvPr/>
          </p:nvCxnSpPr>
          <p:spPr>
            <a:xfrm>
              <a:off x="3266348" y="2640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5" name="Google Shape;508;p28"/>
            <p:cNvCxnSpPr/>
            <p:nvPr/>
          </p:nvCxnSpPr>
          <p:spPr>
            <a:xfrm>
              <a:off x="3266348" y="182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6" name="Google Shape;509;p28"/>
            <p:cNvCxnSpPr/>
            <p:nvPr/>
          </p:nvCxnSpPr>
          <p:spPr>
            <a:xfrm>
              <a:off x="3266348" y="3457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7" name="Google Shape;510;p28"/>
            <p:cNvCxnSpPr/>
            <p:nvPr/>
          </p:nvCxnSpPr>
          <p:spPr>
            <a:xfrm>
              <a:off x="3266348" y="42750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98" name="Google Shape;511;p28"/>
            <p:cNvSpPr/>
            <p:nvPr/>
          </p:nvSpPr>
          <p:spPr>
            <a:xfrm>
              <a:off x="3459348" y="48264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B7CFCE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게시판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99" name="Google Shape;512;p28"/>
            <p:cNvCxnSpPr/>
            <p:nvPr/>
          </p:nvCxnSpPr>
          <p:spPr>
            <a:xfrm>
              <a:off x="3260673" y="1822575"/>
              <a:ext cx="0" cy="408292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00" name="Google Shape;513;p28"/>
            <p:cNvCxnSpPr/>
            <p:nvPr/>
          </p:nvCxnSpPr>
          <p:spPr>
            <a:xfrm>
              <a:off x="3266348" y="509257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102" name="Google Shape;515;p28"/>
            <p:cNvSpPr/>
            <p:nvPr/>
          </p:nvSpPr>
          <p:spPr>
            <a:xfrm>
              <a:off x="5272548" y="5640787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상세보기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Google Shape;511;p28"/>
            <p:cNvSpPr/>
            <p:nvPr/>
          </p:nvSpPr>
          <p:spPr>
            <a:xfrm>
              <a:off x="3459348" y="5626575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 관리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0" name="Google Shape;513;p28"/>
            <p:cNvCxnSpPr/>
            <p:nvPr/>
          </p:nvCxnSpPr>
          <p:spPr>
            <a:xfrm>
              <a:off x="3266348" y="59022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93" name="Google Shape;463;p27"/>
            <p:cNvCxnSpPr/>
            <p:nvPr/>
          </p:nvCxnSpPr>
          <p:spPr>
            <a:xfrm>
              <a:off x="4913293" y="5891362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47" name="Google Shape;523;p28"/>
            <p:cNvCxnSpPr/>
            <p:nvPr/>
          </p:nvCxnSpPr>
          <p:spPr>
            <a:xfrm>
              <a:off x="5092118" y="5095875"/>
              <a:ext cx="0" cy="1618987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0" name="Google Shape;502;p28"/>
            <p:cNvSpPr/>
            <p:nvPr/>
          </p:nvSpPr>
          <p:spPr>
            <a:xfrm>
              <a:off x="5278623" y="48225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검색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6" name="Google Shape;510;p28"/>
            <p:cNvCxnSpPr/>
            <p:nvPr/>
          </p:nvCxnSpPr>
          <p:spPr>
            <a:xfrm>
              <a:off x="5085623" y="5088600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47" name="Google Shape;511;p28"/>
            <p:cNvSpPr/>
            <p:nvPr/>
          </p:nvSpPr>
          <p:spPr>
            <a:xfrm>
              <a:off x="5278623" y="64401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주문목록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Google Shape;513;p28"/>
            <p:cNvCxnSpPr/>
            <p:nvPr/>
          </p:nvCxnSpPr>
          <p:spPr>
            <a:xfrm>
              <a:off x="5085623" y="6715725"/>
              <a:ext cx="204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54" name="Google Shape;514;p28"/>
            <p:cNvSpPr/>
            <p:nvPr/>
          </p:nvSpPr>
          <p:spPr>
            <a:xfrm>
              <a:off x="7123923" y="56400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상세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/</a:t>
              </a:r>
              <a:r>
                <a:rPr lang="ko-KR" altLang="en-US" sz="1200" b="1" dirty="0" smtClean="0">
                  <a:solidFill>
                    <a:schemeClr val="bg1"/>
                  </a:solidFill>
                </a:rPr>
                <a:t>주문물품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/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결제정보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Google Shape;463;p27"/>
            <p:cNvCxnSpPr/>
            <p:nvPr/>
          </p:nvCxnSpPr>
          <p:spPr>
            <a:xfrm>
              <a:off x="6751618" y="6694740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sp>
          <p:nvSpPr>
            <p:cNvPr id="76" name="Google Shape;514;p28"/>
            <p:cNvSpPr/>
            <p:nvPr/>
          </p:nvSpPr>
          <p:spPr>
            <a:xfrm>
              <a:off x="7123923" y="6440100"/>
              <a:ext cx="1452300" cy="532200"/>
            </a:xfrm>
            <a:prstGeom prst="roundRect">
              <a:avLst>
                <a:gd name="adj" fmla="val 16667"/>
              </a:avLst>
            </a:prstGeom>
            <a:solidFill>
              <a:srgbClr val="516973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주문상태 변경</a:t>
              </a:r>
              <a:endParaRPr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83" name="Google Shape;463;p27"/>
            <p:cNvCxnSpPr/>
            <p:nvPr/>
          </p:nvCxnSpPr>
          <p:spPr>
            <a:xfrm>
              <a:off x="6751618" y="5923215"/>
              <a:ext cx="3609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3793924" cy="769441"/>
            <a:chOff x="510077" y="2691080"/>
            <a:chExt cx="3793924" cy="769441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202170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a옛날목욕탕L" pitchFamily="18" charset="-127"/>
                  <a:ea typeface="a옛날목욕탕L" pitchFamily="18" charset="-127"/>
                </a:rPr>
                <a:t>기능소개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691080"/>
              <a:ext cx="307167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Certification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3.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0082" y="4194047"/>
            <a:ext cx="35413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회원가입 </a:t>
            </a: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/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로그인 화면</a:t>
            </a:r>
            <a:endParaRPr lang="en-US" altLang="ko-KR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유저화면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관리자 화면</a:t>
            </a:r>
            <a:endParaRPr lang="ko-KR" altLang="en-US" sz="1400" spc="-150" dirty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852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81" name="직사각형 8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제목 1"/>
            <p:cNvSpPr txBox="1">
              <a:spLocks/>
            </p:cNvSpPr>
            <p:nvPr/>
          </p:nvSpPr>
          <p:spPr>
            <a:xfrm>
              <a:off x="1258679" y="104775"/>
              <a:ext cx="4474172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회원가입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87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#01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7201" r="919" b="4355"/>
          <a:stretch/>
        </p:blipFill>
        <p:spPr>
          <a:xfrm>
            <a:off x="1973054" y="1640187"/>
            <a:ext cx="8234762" cy="4724399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401330" y="3477432"/>
            <a:ext cx="2249638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필수입력항목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아이디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비밀번호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비밀번호 재확인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이름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이메일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H="1" flipV="1">
            <a:off x="6545897" y="2991375"/>
            <a:ext cx="1848090" cy="50183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 flipV="1">
            <a:off x="1458930" y="3708971"/>
            <a:ext cx="3636945" cy="124402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38125" y="3499188"/>
            <a:ext cx="160972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선택입력항목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휴대폰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배송주소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성별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생년월일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8123" y="1168428"/>
            <a:ext cx="167866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회원가입 화면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0616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68918" y="1353363"/>
            <a:ext cx="229421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아이디 유효 값 검사</a:t>
            </a:r>
            <a:endParaRPr lang="ko-KR" altLang="en-US" sz="2000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7" y="1766774"/>
            <a:ext cx="5271739" cy="192408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7" y="4233955"/>
            <a:ext cx="5239345" cy="1867592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99" y="1784880"/>
            <a:ext cx="5215262" cy="19023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99" y="4276535"/>
            <a:ext cx="5190500" cy="18431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284271" y="1362887"/>
            <a:ext cx="246894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비밀번호 유효 값 검사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973054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회원가입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258679" y="104775"/>
              <a:ext cx="4474172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회원가입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0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#01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53029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50397" y="1342961"/>
            <a:ext cx="240482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이메일 인증번호 전송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5274" y="1342961"/>
            <a:ext cx="261962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이메일 인증 완료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실패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94" t="1607" r="1217" b="3167"/>
          <a:stretch/>
        </p:blipFill>
        <p:spPr>
          <a:xfrm>
            <a:off x="679001" y="1765425"/>
            <a:ext cx="5220465" cy="18802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0" y="4003099"/>
            <a:ext cx="5220465" cy="1840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3" t="3103" r="818"/>
          <a:stretch/>
        </p:blipFill>
        <p:spPr>
          <a:xfrm>
            <a:off x="6446075" y="1765426"/>
            <a:ext cx="5006567" cy="1880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56"/>
          <a:stretch/>
        </p:blipFill>
        <p:spPr>
          <a:xfrm>
            <a:off x="6442417" y="4003099"/>
            <a:ext cx="5046439" cy="18406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973054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회원가입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0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5" name="직사각형 2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제목 1"/>
            <p:cNvSpPr txBox="1">
              <a:spLocks/>
            </p:cNvSpPr>
            <p:nvPr/>
          </p:nvSpPr>
          <p:spPr>
            <a:xfrm>
              <a:off x="1258679" y="104775"/>
              <a:ext cx="4474172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회원가입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7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#01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70425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845265" y="1297169"/>
            <a:ext cx="1643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회원가입 완료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48" y="1713179"/>
            <a:ext cx="5161508" cy="46357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973054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회원가입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1258679" y="104775"/>
              <a:ext cx="4474172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회원가입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2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#01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1338" y="1709738"/>
            <a:ext cx="46767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979365" y="1257571"/>
            <a:ext cx="242085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DB :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비밀번호 암호화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95946" y="1733816"/>
            <a:ext cx="3076930" cy="447409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6622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기획 의도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1026" name="Picture 2" descr="1인가구 계속 증가…'향후 10년 이상 혼자산다' 응답도 늘어 -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3528" y="1194996"/>
            <a:ext cx="3469821" cy="515258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498520" y="1657350"/>
            <a:ext cx="66865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dirty="0" smtClean="0">
                <a:latin typeface="+mn-ea"/>
              </a:rPr>
              <a:t> 우리나라의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err="1" smtClean="0">
                <a:latin typeface="+mn-ea"/>
              </a:rPr>
              <a:t>인가구는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2017</a:t>
            </a:r>
            <a:r>
              <a:rPr lang="ko-KR" altLang="en-US" dirty="0" smtClean="0">
                <a:latin typeface="+mn-ea"/>
              </a:rPr>
              <a:t>년 기준 약 </a:t>
            </a:r>
            <a:r>
              <a:rPr lang="en-US" altLang="ko-KR" dirty="0" smtClean="0">
                <a:latin typeface="+mn-ea"/>
              </a:rPr>
              <a:t>562</a:t>
            </a:r>
            <a:r>
              <a:rPr lang="ko-KR" altLang="en-US" dirty="0" smtClean="0">
                <a:latin typeface="+mn-ea"/>
              </a:rPr>
              <a:t>만 가구</a:t>
            </a:r>
            <a:endParaRPr lang="en-US" altLang="ko-KR" dirty="0" smtClean="0">
              <a:latin typeface="+mn-ea"/>
            </a:endParaRPr>
          </a:p>
          <a:p>
            <a:pPr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혼자 식사하며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직접 밥을 해 먹거나 가정 </a:t>
            </a:r>
            <a:r>
              <a:rPr lang="ko-KR" altLang="en-US" dirty="0" err="1" smtClean="0">
                <a:latin typeface="+mn-ea"/>
              </a:rPr>
              <a:t>간편식을</a:t>
            </a:r>
            <a:r>
              <a:rPr lang="ko-KR" altLang="en-US" dirty="0" smtClean="0">
                <a:latin typeface="+mn-ea"/>
              </a:rPr>
              <a:t> 이용하는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err="1" smtClean="0">
                <a:latin typeface="+mn-ea"/>
              </a:rPr>
              <a:t>인가구</a:t>
            </a:r>
            <a:r>
              <a:rPr lang="ko-KR" altLang="en-US" dirty="0" smtClean="0">
                <a:latin typeface="+mn-ea"/>
              </a:rPr>
              <a:t> 비율이 높음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 </a:t>
            </a:r>
            <a:endParaRPr lang="ko-KR" altLang="en-US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1030" name="Picture 6" descr="http://www.econovill.com/news/photo/201906/366056_262949_495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2496" y="3388178"/>
            <a:ext cx="5715000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710500" y="1213409"/>
            <a:ext cx="198644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로그인 메인 화면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1226800" y="104775"/>
              <a:ext cx="4474172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로그인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1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#01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/>
          <a:srcRect t="6631" b="4237"/>
          <a:stretch/>
        </p:blipFill>
        <p:spPr>
          <a:xfrm>
            <a:off x="1804354" y="1612517"/>
            <a:ext cx="8583290" cy="47520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0" name="직선 연결선 9"/>
          <p:cNvCxnSpPr/>
          <p:nvPr/>
        </p:nvCxnSpPr>
        <p:spPr>
          <a:xfrm flipH="1" flipV="1">
            <a:off x="3595956" y="3051426"/>
            <a:ext cx="1263720" cy="63699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890445" y="2826231"/>
            <a:ext cx="2229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</a:rPr>
              <a:t>아이디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</a:rPr>
              <a:t>/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</a:rPr>
              <a:t>비밀번호 입력</a:t>
            </a:r>
            <a:endParaRPr lang="ko-KR" altLang="en-US" sz="1400" b="1" spc="-150" dirty="0">
              <a:solidFill>
                <a:srgbClr val="7030A0"/>
              </a:solidFill>
              <a:latin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2165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login_01.jpg"/>
          <p:cNvPicPr>
            <a:picLocks noChangeAspect="1"/>
          </p:cNvPicPr>
          <p:nvPr/>
        </p:nvPicPr>
        <p:blipFill>
          <a:blip r:embed="rId2" cstate="print"/>
          <a:srcRect l="14637" t="18449" r="12639" b="40957"/>
          <a:stretch>
            <a:fillRect/>
          </a:stretch>
        </p:blipFill>
        <p:spPr>
          <a:xfrm>
            <a:off x="6572250" y="1442019"/>
            <a:ext cx="4848225" cy="20002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 descr="login_02.jpg"/>
          <p:cNvPicPr>
            <a:picLocks noChangeAspect="1"/>
          </p:cNvPicPr>
          <p:nvPr/>
        </p:nvPicPr>
        <p:blipFill>
          <a:blip r:embed="rId3" cstate="print"/>
          <a:srcRect l="12892" t="14460" r="13183" b="40426"/>
          <a:stretch>
            <a:fillRect/>
          </a:stretch>
        </p:blipFill>
        <p:spPr>
          <a:xfrm>
            <a:off x="733425" y="1422970"/>
            <a:ext cx="4848225" cy="2019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 descr="login_03.jpg"/>
          <p:cNvPicPr>
            <a:picLocks noChangeAspect="1"/>
          </p:cNvPicPr>
          <p:nvPr/>
        </p:nvPicPr>
        <p:blipFill>
          <a:blip r:embed="rId4" cstate="print"/>
          <a:srcRect l="13702" t="13661" r="12796" b="39938"/>
          <a:stretch>
            <a:fillRect/>
          </a:stretch>
        </p:blipFill>
        <p:spPr>
          <a:xfrm>
            <a:off x="771525" y="4286250"/>
            <a:ext cx="4867275" cy="20254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 descr="login_04.jpg"/>
          <p:cNvPicPr>
            <a:picLocks noChangeAspect="1"/>
          </p:cNvPicPr>
          <p:nvPr/>
        </p:nvPicPr>
        <p:blipFill>
          <a:blip r:embed="rId5" cstate="print"/>
          <a:srcRect l="1683" t="17193" r="1164" b="14539"/>
          <a:stretch>
            <a:fillRect/>
          </a:stretch>
        </p:blipFill>
        <p:spPr>
          <a:xfrm>
            <a:off x="6553200" y="4331092"/>
            <a:ext cx="4876800" cy="20002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666662" y="1015484"/>
            <a:ext cx="31694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</a:rPr>
              <a:t>아이디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</a:rPr>
              <a:t>/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</a:rPr>
              <a:t>비밀번호 불일치 시</a:t>
            </a:r>
            <a:endParaRPr lang="ko-KR" altLang="en-US" sz="2000" b="1" spc="-15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57862" y="1009704"/>
            <a:ext cx="47115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</a:rPr>
              <a:t>로그인 후 이용할 수 있는 페이지에 접근 시</a:t>
            </a:r>
            <a:endParaRPr lang="ko-KR" altLang="en-US" sz="2000" b="1" spc="-15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76187" y="3858428"/>
            <a:ext cx="19864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</a:rPr>
              <a:t>중복 로그인 방지</a:t>
            </a:r>
            <a:endParaRPr lang="ko-KR" altLang="en-US" sz="2000" b="1" spc="-15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9762" y="3915042"/>
            <a:ext cx="33137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</a:rPr>
              <a:t>권한이 없는 페이지에 접근 시</a:t>
            </a:r>
            <a:endParaRPr lang="ko-KR" altLang="en-US" sz="2000" b="1" spc="-150" dirty="0">
              <a:solidFill>
                <a:schemeClr val="accent1"/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26800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로그인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16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마이페이지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1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6749" r="1012" b="3871"/>
          <a:stretch/>
        </p:blipFill>
        <p:spPr>
          <a:xfrm>
            <a:off x="1687393" y="1874065"/>
            <a:ext cx="7319903" cy="4436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007331" y="3144555"/>
            <a:ext cx="10294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사용자 등급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3020602" y="2777193"/>
            <a:ext cx="790014" cy="4488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5727586" y="2856216"/>
            <a:ext cx="3488333" cy="15980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300776" y="2551040"/>
            <a:ext cx="26116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 상세 내역 화면으로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67101" y="4342588"/>
            <a:ext cx="760485" cy="223428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2410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마이페이지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l="1" t="7148" r="1368" b="4801"/>
          <a:stretch/>
        </p:blipFill>
        <p:spPr>
          <a:xfrm>
            <a:off x="845815" y="1828798"/>
            <a:ext cx="8473557" cy="4255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9687224" y="2316806"/>
            <a:ext cx="189217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배송 현황 표시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 flipV="1">
            <a:off x="6382710" y="2516861"/>
            <a:ext cx="3304514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47745" y="2248166"/>
            <a:ext cx="2534965" cy="549353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73483" y="1423215"/>
            <a:ext cx="18921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주문 상세 내역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마이페이지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7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291453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7495" r="1299" b="4463"/>
          <a:stretch/>
        </p:blipFill>
        <p:spPr>
          <a:xfrm>
            <a:off x="665578" y="1886701"/>
            <a:ext cx="5303813" cy="41338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l="-1" t="6922" r="1489" b="3723"/>
          <a:stretch/>
        </p:blipFill>
        <p:spPr>
          <a:xfrm>
            <a:off x="6206299" y="1886701"/>
            <a:ext cx="5303813" cy="41338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마이페이지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06299" y="1473009"/>
            <a:ext cx="22496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후기작성 화면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4535788" y="1686647"/>
            <a:ext cx="904735" cy="19563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030" y="1476869"/>
            <a:ext cx="430477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상품후기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-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배송완료시만 후기작성 가능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5431470" y="1676926"/>
            <a:ext cx="806094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마이페이지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2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16593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마이페이지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6666" r="1743" b="3804"/>
          <a:stretch/>
        </p:blipFill>
        <p:spPr>
          <a:xfrm>
            <a:off x="519982" y="1956277"/>
            <a:ext cx="5486399" cy="4166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/>
          <a:srcRect l="-318" t="7488" r="1914" b="5597"/>
          <a:stretch/>
        </p:blipFill>
        <p:spPr>
          <a:xfrm>
            <a:off x="6215523" y="1956277"/>
            <a:ext cx="5486399" cy="41664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375126" y="1551922"/>
            <a:ext cx="5799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개인 정보 수정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–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비밀번호 재입력 필수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6212" y="1551922"/>
            <a:ext cx="5799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탈퇴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/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정보수정 가능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마이페이지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3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56394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/>
          <a:srcRect l="467" t="6822" r="1109" b="24596"/>
          <a:stretch/>
        </p:blipFill>
        <p:spPr>
          <a:xfrm>
            <a:off x="684446" y="1970139"/>
            <a:ext cx="7648902" cy="41590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마이페이지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353" y="1570029"/>
            <a:ext cx="579933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출석체크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3892" y="2456855"/>
            <a:ext cx="30849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출석체크 버튼 클릭 시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MINT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마크 입력 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하루에 한번씩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100P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지급  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859354" y="2697560"/>
            <a:ext cx="0" cy="2876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5850119" y="2689080"/>
            <a:ext cx="2584322" cy="84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마이페이지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2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53878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l="709" t="6776" r="1472" b="4009"/>
          <a:stretch/>
        </p:blipFill>
        <p:spPr>
          <a:xfrm>
            <a:off x="597531" y="1698535"/>
            <a:ext cx="5305331" cy="44849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47" y="1289372"/>
            <a:ext cx="11549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공지사항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/>
          <a:srcRect t="6852" r="847" b="4627"/>
          <a:stretch/>
        </p:blipFill>
        <p:spPr>
          <a:xfrm>
            <a:off x="6231796" y="1711103"/>
            <a:ext cx="5305331" cy="44633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4" name="직선 연결선 13"/>
          <p:cNvCxnSpPr/>
          <p:nvPr/>
        </p:nvCxnSpPr>
        <p:spPr>
          <a:xfrm flipH="1">
            <a:off x="3395054" y="1489753"/>
            <a:ext cx="889270" cy="20174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4280460" y="1500028"/>
            <a:ext cx="1892173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47490" y="1321267"/>
            <a:ext cx="31890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공지사항 상세 확인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668785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rcRect t="7228" r="1176" b="4272"/>
          <a:stretch/>
        </p:blipFill>
        <p:spPr>
          <a:xfrm>
            <a:off x="597533" y="1704819"/>
            <a:ext cx="5305331" cy="44759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46" y="1289372"/>
            <a:ext cx="182697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자주하는 질문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H="1">
            <a:off x="3639493" y="1479479"/>
            <a:ext cx="665379" cy="220528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4290734" y="1469204"/>
            <a:ext cx="1892173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219409" y="1341815"/>
            <a:ext cx="396767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토글형식으로 답변 확인 가능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/>
          <a:srcRect l="25468" t="54597" r="8477" b="4109"/>
          <a:stretch/>
        </p:blipFill>
        <p:spPr>
          <a:xfrm>
            <a:off x="6201013" y="1704819"/>
            <a:ext cx="5305331" cy="44912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6845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38551" y="1557467"/>
            <a:ext cx="40529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1:1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문의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l="15097" t="7241" r="13064" b="4486"/>
          <a:stretch/>
        </p:blipFill>
        <p:spPr>
          <a:xfrm>
            <a:off x="1593741" y="1957577"/>
            <a:ext cx="9217891" cy="44888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5646677" y="1477147"/>
            <a:ext cx="1" cy="16604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5637624" y="1471539"/>
            <a:ext cx="546774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71173" y="1290145"/>
            <a:ext cx="4052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내용 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토글로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보여줌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25396" y="5083400"/>
            <a:ext cx="43964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수정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 버튼은 관리자 답변이 작성되기 전 까지만 유효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23459" y="3665938"/>
            <a:ext cx="541264" cy="199013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7037800" y="3837364"/>
            <a:ext cx="1972122" cy="127916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5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9169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담당업무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13338" y="1422266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회원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회원가입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로그인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- spring security,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회원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판매자관리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주문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주문 관리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상품제안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 게시판</a:t>
            </a: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상품후기 게시판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13337" y="1141089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옛날목욕탕L" pitchFamily="18" charset="-127"/>
                <a:ea typeface="a옛날목욕탕L" pitchFamily="18" charset="-127"/>
              </a:rPr>
              <a:t>홍소연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13337" y="3230689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주문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장바구니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결제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공지사항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게시판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THE명품고딕L"/>
            </a:endParaRPr>
          </a:p>
          <a:p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</a:t>
            </a:r>
            <a:r>
              <a:rPr lang="en-US" altLang="ko-KR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메인 페이지 </a:t>
            </a:r>
            <a:r>
              <a:rPr lang="ko-KR" altLang="en-US" sz="1200" dirty="0" err="1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반응형</a:t>
            </a:r>
            <a:r>
              <a:rPr lang="ko-KR" altLang="en-US" sz="120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 웹 구현</a:t>
            </a:r>
            <a:endParaRPr lang="en-US" altLang="ko-KR" sz="1200" dirty="0" smtClean="0">
              <a:solidFill>
                <a:schemeClr val="tx2">
                  <a:lumMod val="75000"/>
                </a:schemeClr>
              </a:solidFill>
              <a:latin typeface="THE명품고딕L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13336" y="2949512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옛날목욕탕L" pitchFamily="18" charset="-127"/>
                <a:ea typeface="a옛날목욕탕L" pitchFamily="18" charset="-127"/>
              </a:rPr>
              <a:t>한문희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3336" y="5039112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front-end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전반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페이지 레이아웃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주요 유효성 검사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  <a:endParaRPr lang="ko-KR" altLang="en-US" sz="1200" dirty="0">
              <a:solidFill>
                <a:schemeClr val="tx2">
                  <a:lumMod val="75000"/>
                </a:schemeClr>
              </a:solidFill>
              <a:latin typeface="THE명품고딕L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13335" y="4767460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a옛날목욕탕L" pitchFamily="18" charset="-127"/>
                <a:ea typeface="a옛날목욕탕L" pitchFamily="18" charset="-127"/>
              </a:rPr>
              <a:t>최승호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199762" y="1463789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목록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상세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재입고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 알림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1:1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문의 게시판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199762" y="1141089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옛날목욕탕L" pitchFamily="18" charset="-127"/>
                <a:ea typeface="a옛날목욕탕L" pitchFamily="18" charset="-127"/>
              </a:rPr>
              <a:t>손상헌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6199762" y="3230689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이벤트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200" dirty="0" err="1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일일특가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이벤트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200" dirty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자주 묻는 질문 게시판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6199761" y="2949512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옛날목욕탕L" pitchFamily="18" charset="-127"/>
                <a:ea typeface="a옛날목욕탕L" pitchFamily="18" charset="-127"/>
              </a:rPr>
              <a:t>임창현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6199762" y="5039112"/>
            <a:ext cx="5420738" cy="1282834"/>
          </a:xfrm>
          <a:prstGeom prst="rect">
            <a:avLst/>
          </a:prstGeom>
          <a:solidFill>
            <a:srgbClr val="B7CFC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50" dirty="0" smtClean="0">
              <a:solidFill>
                <a:schemeClr val="tx2">
                  <a:lumMod val="75000"/>
                </a:schemeClr>
              </a:solidFill>
              <a:latin typeface="THE명품고딕L"/>
            </a:endParaRP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매출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회원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출석체크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회원정보 수정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탈퇴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로그인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API)</a:t>
            </a: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주문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주문 내역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(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등록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,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검색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)</a:t>
            </a: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 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/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관리자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상품문의 게시판</a:t>
            </a:r>
          </a:p>
          <a:p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[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사용자</a:t>
            </a:r>
            <a:r>
              <a:rPr lang="en-US" altLang="ko-KR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] </a:t>
            </a:r>
            <a:r>
              <a:rPr lang="ko-KR" altLang="en-US" sz="1050" dirty="0" smtClean="0">
                <a:solidFill>
                  <a:schemeClr val="tx2">
                    <a:lumMod val="75000"/>
                  </a:schemeClr>
                </a:solidFill>
                <a:latin typeface="THE명품고딕L"/>
              </a:rPr>
              <a:t>상품후기 게시판</a:t>
            </a:r>
            <a:endParaRPr lang="ko-KR" altLang="en-US" sz="1050" dirty="0">
              <a:solidFill>
                <a:schemeClr val="tx2">
                  <a:lumMod val="75000"/>
                </a:schemeClr>
              </a:solidFill>
              <a:latin typeface="THE명품고딕L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199761" y="4767460"/>
            <a:ext cx="1191638" cy="429003"/>
          </a:xfrm>
          <a:prstGeom prst="rect">
            <a:avLst/>
          </a:prstGeom>
          <a:solidFill>
            <a:srgbClr val="64818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>
                <a:latin typeface="a옛날목욕탕L" pitchFamily="18" charset="-127"/>
                <a:ea typeface="a옛날목욕탕L" pitchFamily="18" charset="-127"/>
              </a:rPr>
              <a:t>최지수</a:t>
            </a:r>
            <a:endParaRPr lang="ko-KR" altLang="en-US" sz="16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l="-10107" t="7098" r="10107" b="12031"/>
          <a:stretch/>
        </p:blipFill>
        <p:spPr>
          <a:xfrm>
            <a:off x="1129383" y="1916480"/>
            <a:ext cx="9632541" cy="43818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21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7034" y="1516370"/>
            <a:ext cx="405293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1:1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문의</a:t>
            </a:r>
            <a:r>
              <a:rPr lang="en-US" altLang="ko-KR" sz="2000" b="1" spc="-150" dirty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– 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작성 화면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7737" y="1321407"/>
            <a:ext cx="451959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주문조회 버튼 클릭 시 주문내역으로 주문번호 입력가능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7204728" y="1705510"/>
            <a:ext cx="696098" cy="139640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/>
          <a:srcRect l="40272" t="30837" r="30279" b="33863"/>
          <a:stretch/>
        </p:blipFill>
        <p:spPr>
          <a:xfrm>
            <a:off x="5964929" y="3205056"/>
            <a:ext cx="2779414" cy="1874067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3238019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6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7915" y="1282740"/>
            <a:ext cx="4052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제안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17" name="그림 16" descr="suggest_0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225" y="1719720"/>
            <a:ext cx="7917180" cy="45186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8" name="직선 연결선 17"/>
          <p:cNvCxnSpPr/>
          <p:nvPr/>
        </p:nvCxnSpPr>
        <p:spPr>
          <a:xfrm rot="5400000">
            <a:off x="3523812" y="2827139"/>
            <a:ext cx="2954975" cy="2039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0800000" flipV="1">
            <a:off x="5002444" y="1354241"/>
            <a:ext cx="546774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71634" y="1204419"/>
            <a:ext cx="4052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내용 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토글로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보여줌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rot="10800000">
            <a:off x="8033877" y="5547564"/>
            <a:ext cx="1195851" cy="551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rot="16200000" flipV="1">
            <a:off x="7853364" y="5738812"/>
            <a:ext cx="371475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86240" y="5279722"/>
            <a:ext cx="322513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 상태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 대기 중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일 때 수정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 가능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703114" y="5910841"/>
            <a:ext cx="1146246" cy="489959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suggest_0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720" y="1745646"/>
            <a:ext cx="5280940" cy="4441794"/>
          </a:xfrm>
          <a:prstGeom prst="rect">
            <a:avLst/>
          </a:prstGeom>
        </p:spPr>
      </p:pic>
      <p:pic>
        <p:nvPicPr>
          <p:cNvPr id="5" name="그림 4" descr="suggest_0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61760" y="1709205"/>
            <a:ext cx="5229246" cy="214143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2036425" y="104775"/>
            <a:ext cx="447417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고객센터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5343" y="76200"/>
            <a:ext cx="220370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고객센터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1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55721" y="1221095"/>
            <a:ext cx="4052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제안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작성화면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3840" y="5714547"/>
            <a:ext cx="32251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필수 입력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내용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V="1">
            <a:off x="5658326" y="5923280"/>
            <a:ext cx="894874" cy="79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99321" y="1200775"/>
            <a:ext cx="4052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제안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67605" y="4046974"/>
            <a:ext cx="1072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</a:rPr>
              <a:t>확인 후 삭제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rot="5400000">
            <a:off x="9753600" y="3769360"/>
            <a:ext cx="508000" cy="158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0188" y="1710875"/>
            <a:ext cx="6945346" cy="48727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65" name="직사각형 64"/>
          <p:cNvSpPr/>
          <p:nvPr/>
        </p:nvSpPr>
        <p:spPr>
          <a:xfrm>
            <a:off x="2815640" y="2314163"/>
            <a:ext cx="4354718" cy="25444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391590" y="1104159"/>
            <a:ext cx="11897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메인 카테고리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 flipV="1">
            <a:off x="1541124" y="1366463"/>
            <a:ext cx="1437467" cy="9151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메인 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323444" y="4780232"/>
            <a:ext cx="1336587" cy="26869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6683844" y="4921321"/>
            <a:ext cx="3343734" cy="2041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57694" y="4741683"/>
            <a:ext cx="214125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추천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–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재고 순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36137" y="1082664"/>
            <a:ext cx="45558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신상품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별점순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세일중인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상품으로 나열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6998424" y="1414694"/>
            <a:ext cx="1050107" cy="89208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메인 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/>
          <a:srcRect t="6773" r="1004" b="25511"/>
          <a:stretch/>
        </p:blipFill>
        <p:spPr>
          <a:xfrm>
            <a:off x="978948" y="1457608"/>
            <a:ext cx="7360397" cy="4816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메인 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 flipV="1">
            <a:off x="6263523" y="3721989"/>
            <a:ext cx="2431097" cy="511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94620" y="3368046"/>
            <a:ext cx="313524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관리자가 설정한 일일 특가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해당 상품으로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메인 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1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293161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/>
          <a:srcRect t="6660" r="1165" b="3747"/>
          <a:stretch/>
        </p:blipFill>
        <p:spPr>
          <a:xfrm>
            <a:off x="407578" y="1339913"/>
            <a:ext cx="7659060" cy="5051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메인 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4443055" y="1677557"/>
            <a:ext cx="3789839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232894" y="1394241"/>
            <a:ext cx="347306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관리자가 설정한 세일 상품 목록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해당 상품으로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46899" y="1575309"/>
            <a:ext cx="396155" cy="19917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14" idx="3"/>
          </p:cNvCxnSpPr>
          <p:nvPr/>
        </p:nvCxnSpPr>
        <p:spPr>
          <a:xfrm flipH="1" flipV="1">
            <a:off x="4488319" y="4382661"/>
            <a:ext cx="3762682" cy="344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251000" y="4102789"/>
            <a:ext cx="378105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관리자가 설정한 이벤트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관련된 상품 목록으로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10684" y="4283857"/>
            <a:ext cx="477635" cy="197608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메인 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73655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7551" r="1439" b="3674"/>
          <a:stretch/>
        </p:blipFill>
        <p:spPr>
          <a:xfrm>
            <a:off x="897392" y="1430449"/>
            <a:ext cx="7043596" cy="47983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메인 페이지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4783572" y="2968709"/>
            <a:ext cx="3789839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3411" y="2724832"/>
            <a:ext cx="340080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등록된 상품시간으로 정렬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해당 상품으로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54807" y="2812143"/>
            <a:ext cx="728765" cy="20449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/>
          <p:nvPr/>
        </p:nvCxnSpPr>
        <p:spPr>
          <a:xfrm flipH="1" flipV="1">
            <a:off x="7869298" y="5954841"/>
            <a:ext cx="858243" cy="23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7650181" y="5852592"/>
            <a:ext cx="219116" cy="177012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06485" y="5792413"/>
            <a:ext cx="216377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화면 상단으로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메인 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0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272938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6842" r="1278" b="4408"/>
          <a:stretch/>
        </p:blipFill>
        <p:spPr>
          <a:xfrm>
            <a:off x="2055142" y="1552358"/>
            <a:ext cx="7016266" cy="4942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리스트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372003" y="2706278"/>
            <a:ext cx="2100354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조건 별 검색 가능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신상품 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인기상품 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낮은 가격 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높은 가격 순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64926" y="2796316"/>
            <a:ext cx="2363239" cy="180338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/>
          <p:cNvCxnSpPr>
            <a:stCxn id="18" idx="1"/>
          </p:cNvCxnSpPr>
          <p:nvPr/>
        </p:nvCxnSpPr>
        <p:spPr>
          <a:xfrm flipH="1" flipV="1">
            <a:off x="7459893" y="4784949"/>
            <a:ext cx="1897616" cy="89468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57509" y="5525749"/>
            <a:ext cx="29061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 시 상품 상세 뷰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7548595" y="2940713"/>
            <a:ext cx="1823408" cy="87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62296" y="1053280"/>
            <a:ext cx="428189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메인 카테고리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호버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시 카테고리 나열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 flipH="1" flipV="1">
            <a:off x="2989780" y="1366463"/>
            <a:ext cx="884939" cy="142985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122232" y="2842868"/>
            <a:ext cx="411869" cy="1909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7206394" y="1267291"/>
            <a:ext cx="1253905" cy="91390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04140" y="1014650"/>
            <a:ext cx="16786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전체 검색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>
            <a:endCxn id="26" idx="1"/>
          </p:cNvCxnSpPr>
          <p:nvPr/>
        </p:nvCxnSpPr>
        <p:spPr>
          <a:xfrm flipV="1">
            <a:off x="7545901" y="2032821"/>
            <a:ext cx="1811608" cy="19840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357509" y="1878932"/>
            <a:ext cx="167866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장바구니</a:t>
            </a:r>
            <a:endParaRPr lang="ko-KR" altLang="en-US" sz="20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/>
          <a:srcRect l="15751" t="26723" r="42290" b="37538"/>
          <a:stretch/>
        </p:blipFill>
        <p:spPr>
          <a:xfrm>
            <a:off x="188368" y="1443116"/>
            <a:ext cx="1979472" cy="1092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27" name="그룹 2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8" name="직사각형 2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리스트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30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62820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6883" r="1006" b="4530"/>
          <a:stretch/>
        </p:blipFill>
        <p:spPr>
          <a:xfrm>
            <a:off x="526382" y="1620567"/>
            <a:ext cx="7676060" cy="4463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상세 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4463359" y="3434185"/>
            <a:ext cx="3936978" cy="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71579" y="3080242"/>
            <a:ext cx="340080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재고 소진 시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재입고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알림 버튼 활성화 </a:t>
            </a:r>
            <a:r>
              <a:rPr lang="en-US" altLang="ko-KR" sz="1400" b="1" spc="-150" dirty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관리자가 재고 입고 후 자동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재입고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알림 문자 발송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463359" y="3434185"/>
            <a:ext cx="0" cy="152491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6507934" y="5133645"/>
            <a:ext cx="1892403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71577" y="4933590"/>
            <a:ext cx="34008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장바구니 담기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상세화면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395697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상세 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l="939" t="6719" r="1751" b="4051"/>
          <a:stretch/>
        </p:blipFill>
        <p:spPr>
          <a:xfrm>
            <a:off x="1284729" y="1596377"/>
            <a:ext cx="9622539" cy="47700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285595" y="1196267"/>
            <a:ext cx="34008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상품설명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상세화면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6756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직사각형 113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개발 스케줄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1134066" y="1114425"/>
            <a:ext cx="10134009" cy="5280137"/>
            <a:chOff x="1134066" y="1114425"/>
            <a:chExt cx="10134009" cy="5280137"/>
          </a:xfrm>
        </p:grpSpPr>
        <p:sp>
          <p:nvSpPr>
            <p:cNvPr id="112" name="직사각형 111"/>
            <p:cNvSpPr/>
            <p:nvPr/>
          </p:nvSpPr>
          <p:spPr>
            <a:xfrm>
              <a:off x="1152524" y="1114425"/>
              <a:ext cx="10115551" cy="504825"/>
            </a:xfrm>
            <a:prstGeom prst="rect">
              <a:avLst/>
            </a:prstGeom>
            <a:solidFill>
              <a:srgbClr val="B7CFCE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6"/>
            <p:cNvGrpSpPr/>
            <p:nvPr/>
          </p:nvGrpSpPr>
          <p:grpSpPr>
            <a:xfrm>
              <a:off x="1134066" y="1206989"/>
              <a:ext cx="10124231" cy="5187573"/>
              <a:chOff x="1238841" y="1026014"/>
              <a:chExt cx="10124231" cy="5187573"/>
            </a:xfrm>
          </p:grpSpPr>
          <p:grpSp>
            <p:nvGrpSpPr>
              <p:cNvPr id="3" name="그룹 7"/>
              <p:cNvGrpSpPr/>
              <p:nvPr/>
            </p:nvGrpSpPr>
            <p:grpSpPr>
              <a:xfrm>
                <a:off x="1258844" y="1487165"/>
                <a:ext cx="9752056" cy="414663"/>
                <a:chOff x="1770434" y="2654991"/>
                <a:chExt cx="9752056" cy="464512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 flipV="1">
                  <a:off x="1770434" y="3063027"/>
                  <a:ext cx="1328749" cy="4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타원 108"/>
                <p:cNvSpPr/>
                <p:nvPr/>
              </p:nvSpPr>
              <p:spPr>
                <a:xfrm>
                  <a:off x="3070608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2788830" y="2654991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10/30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11" name="TextBox 110"/>
                <p:cNvSpPr txBox="1"/>
                <p:nvPr/>
              </p:nvSpPr>
              <p:spPr>
                <a:xfrm>
                  <a:off x="1770434" y="2682603"/>
                  <a:ext cx="753830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기획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>
                <a:off x="1238841" y="1032613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10/27</a:t>
                </a:r>
              </a:p>
            </p:txBody>
          </p:sp>
          <p:sp>
            <p:nvSpPr>
              <p:cNvPr id="20" name="직사각형 2"/>
              <p:cNvSpPr/>
              <p:nvPr/>
            </p:nvSpPr>
            <p:spPr>
              <a:xfrm>
                <a:off x="2275769" y="103358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10/30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2957738" y="1027774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11/04</a:t>
                </a: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737491" y="1026014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11/07</a:t>
                </a: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539176" y="102765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11/11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5359301" y="102765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11/14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077542" y="103358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11/18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881712" y="1029990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11/21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612573" y="102639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11/25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8401851" y="103358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11/28</a:t>
                </a: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214723" y="103358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12/02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9991942" y="1026395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12/05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10697505" y="1028730"/>
                <a:ext cx="66556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ctr"/>
                <a:r>
                  <a:rPr lang="en-US" altLang="ko-KR" sz="1600" spc="-150" dirty="0" smtClean="0">
                    <a:solidFill>
                      <a:schemeClr val="tx2">
                        <a:lumMod val="75000"/>
                      </a:schemeClr>
                    </a:solidFill>
                    <a:latin typeface="나눔고딕" pitchFamily="50" charset="-127"/>
                    <a:ea typeface="나눔고딕" pitchFamily="50" charset="-127"/>
                  </a:rPr>
                  <a:t>12/09</a:t>
                </a:r>
                <a:endParaRPr lang="en-US" altLang="ko-KR" sz="1600" spc="-150" dirty="0">
                  <a:solidFill>
                    <a:schemeClr val="tx2">
                      <a:lumMod val="75000"/>
                    </a:schemeClr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  <p:grpSp>
            <p:nvGrpSpPr>
              <p:cNvPr id="4" name="그룹 118"/>
              <p:cNvGrpSpPr/>
              <p:nvPr/>
            </p:nvGrpSpPr>
            <p:grpSpPr>
              <a:xfrm>
                <a:off x="1258843" y="1944365"/>
                <a:ext cx="9752057" cy="414663"/>
                <a:chOff x="1770433" y="2654991"/>
                <a:chExt cx="9752057" cy="464512"/>
              </a:xfrm>
            </p:grpSpPr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직선 연결선 102"/>
                <p:cNvCxnSpPr/>
                <p:nvPr/>
              </p:nvCxnSpPr>
              <p:spPr>
                <a:xfrm flipV="1">
                  <a:off x="2599109" y="3063027"/>
                  <a:ext cx="1328749" cy="4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타원 103"/>
                <p:cNvSpPr/>
                <p:nvPr/>
              </p:nvSpPr>
              <p:spPr>
                <a:xfrm>
                  <a:off x="384213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05" name="모서리가 둥근 직사각형 104"/>
                <p:cNvSpPr/>
                <p:nvPr/>
              </p:nvSpPr>
              <p:spPr>
                <a:xfrm>
                  <a:off x="3522255" y="2654991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11/04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06" name="TextBox 105"/>
                <p:cNvSpPr txBox="1"/>
                <p:nvPr/>
              </p:nvSpPr>
              <p:spPr>
                <a:xfrm>
                  <a:off x="1770433" y="2682601"/>
                  <a:ext cx="1413125" cy="344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DB</a:t>
                  </a:r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및 구조설계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5" name="그룹 124"/>
              <p:cNvGrpSpPr/>
              <p:nvPr/>
            </p:nvGrpSpPr>
            <p:grpSpPr>
              <a:xfrm>
                <a:off x="1258843" y="2392040"/>
                <a:ext cx="9752057" cy="414663"/>
                <a:chOff x="1770433" y="2654991"/>
                <a:chExt cx="9752057" cy="464512"/>
              </a:xfrm>
            </p:grpSpPr>
            <p:cxnSp>
              <p:nvCxnSpPr>
                <p:cNvPr id="97" name="직선 연결선 96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 97"/>
                <p:cNvCxnSpPr/>
                <p:nvPr/>
              </p:nvCxnSpPr>
              <p:spPr>
                <a:xfrm flipV="1">
                  <a:off x="3361109" y="3063031"/>
                  <a:ext cx="6723380" cy="1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9" name="타원 98"/>
                <p:cNvSpPr/>
                <p:nvPr/>
              </p:nvSpPr>
              <p:spPr>
                <a:xfrm>
                  <a:off x="1001433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00" name="모서리가 둥근 직사각형 99"/>
                <p:cNvSpPr/>
                <p:nvPr/>
              </p:nvSpPr>
              <p:spPr>
                <a:xfrm>
                  <a:off x="9713505" y="2654991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12/02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101" name="TextBox 100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레이아웃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6" name="그룹 130"/>
              <p:cNvGrpSpPr/>
              <p:nvPr/>
            </p:nvGrpSpPr>
            <p:grpSpPr>
              <a:xfrm>
                <a:off x="1249318" y="2849414"/>
                <a:ext cx="9752057" cy="404963"/>
                <a:chOff x="1770433" y="2665857"/>
                <a:chExt cx="9752057" cy="453646"/>
              </a:xfrm>
            </p:grpSpPr>
            <p:cxnSp>
              <p:nvCxnSpPr>
                <p:cNvPr id="92" name="직선 연결선 91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직선 연결선 92"/>
                <p:cNvCxnSpPr/>
                <p:nvPr/>
              </p:nvCxnSpPr>
              <p:spPr>
                <a:xfrm flipV="1">
                  <a:off x="3361109" y="3063031"/>
                  <a:ext cx="1246231" cy="2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타원 93"/>
                <p:cNvSpPr/>
                <p:nvPr/>
              </p:nvSpPr>
              <p:spPr>
                <a:xfrm>
                  <a:off x="454698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95" name="모서리가 둥근 직사각형 94"/>
                <p:cNvSpPr/>
                <p:nvPr/>
              </p:nvSpPr>
              <p:spPr>
                <a:xfrm>
                  <a:off x="4245705" y="2665857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11/07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96" name="TextBox 95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게시판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7" name="그룹 137"/>
              <p:cNvGrpSpPr/>
              <p:nvPr/>
            </p:nvGrpSpPr>
            <p:grpSpPr>
              <a:xfrm>
                <a:off x="1249318" y="3297654"/>
                <a:ext cx="9752057" cy="394874"/>
                <a:chOff x="1770433" y="2677159"/>
                <a:chExt cx="9752057" cy="442344"/>
              </a:xfrm>
            </p:grpSpPr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/>
                <p:cNvCxnSpPr/>
                <p:nvPr/>
              </p:nvCxnSpPr>
              <p:spPr>
                <a:xfrm flipV="1">
                  <a:off x="4123109" y="3063031"/>
                  <a:ext cx="1246231" cy="2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타원 85"/>
                <p:cNvSpPr/>
                <p:nvPr/>
              </p:nvSpPr>
              <p:spPr>
                <a:xfrm>
                  <a:off x="530898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90" name="모서리가 둥근 직사각형 89"/>
                <p:cNvSpPr/>
                <p:nvPr/>
              </p:nvSpPr>
              <p:spPr>
                <a:xfrm>
                  <a:off x="5007705" y="2677159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11/11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91" name="TextBox 90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회원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8" name="그룹 143"/>
              <p:cNvGrpSpPr/>
              <p:nvPr/>
            </p:nvGrpSpPr>
            <p:grpSpPr>
              <a:xfrm>
                <a:off x="1258843" y="3721612"/>
                <a:ext cx="9752057" cy="390014"/>
                <a:chOff x="1770433" y="2682603"/>
                <a:chExt cx="9752057" cy="436900"/>
              </a:xfrm>
            </p:grpSpPr>
            <p:cxnSp>
              <p:nvCxnSpPr>
                <p:cNvPr id="79" name="직선 연결선 78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직선 연결선 79"/>
                <p:cNvCxnSpPr/>
                <p:nvPr/>
              </p:nvCxnSpPr>
              <p:spPr>
                <a:xfrm flipV="1">
                  <a:off x="4818434" y="3061843"/>
                  <a:ext cx="3646531" cy="1191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1" name="타원 80"/>
                <p:cNvSpPr/>
                <p:nvPr/>
              </p:nvSpPr>
              <p:spPr>
                <a:xfrm>
                  <a:off x="8385558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8084280" y="2687159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11/25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83" name="TextBox 82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상품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9" name="그룹 163"/>
              <p:cNvGrpSpPr/>
              <p:nvPr/>
            </p:nvGrpSpPr>
            <p:grpSpPr>
              <a:xfrm>
                <a:off x="1258843" y="4138595"/>
                <a:ext cx="9752057" cy="390014"/>
                <a:chOff x="1770433" y="2682603"/>
                <a:chExt cx="9752057" cy="436900"/>
              </a:xfrm>
            </p:grpSpPr>
            <p:cxnSp>
              <p:nvCxnSpPr>
                <p:cNvPr id="74" name="직선 연결선 73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 flipV="1">
                  <a:off x="4818434" y="3061843"/>
                  <a:ext cx="3646531" cy="1191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타원 75"/>
                <p:cNvSpPr/>
                <p:nvPr/>
              </p:nvSpPr>
              <p:spPr>
                <a:xfrm>
                  <a:off x="8385558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77" name="모서리가 둥근 직사각형 76"/>
                <p:cNvSpPr/>
                <p:nvPr/>
              </p:nvSpPr>
              <p:spPr>
                <a:xfrm>
                  <a:off x="8084280" y="2687159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11/25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78" name="TextBox 77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주문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10" name="그룹 169"/>
              <p:cNvGrpSpPr/>
              <p:nvPr/>
            </p:nvGrpSpPr>
            <p:grpSpPr>
              <a:xfrm>
                <a:off x="1258843" y="4586564"/>
                <a:ext cx="9752057" cy="390014"/>
                <a:chOff x="1770433" y="2682603"/>
                <a:chExt cx="9752057" cy="436900"/>
              </a:xfrm>
            </p:grpSpPr>
            <p:cxnSp>
              <p:nvCxnSpPr>
                <p:cNvPr id="63" name="직선 연결선 62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/>
                <p:cNvCxnSpPr/>
                <p:nvPr/>
              </p:nvCxnSpPr>
              <p:spPr>
                <a:xfrm>
                  <a:off x="5412408" y="3052391"/>
                  <a:ext cx="4672081" cy="0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타원 70"/>
                <p:cNvSpPr/>
                <p:nvPr/>
              </p:nvSpPr>
              <p:spPr>
                <a:xfrm>
                  <a:off x="1005243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72" name="모서리가 둥근 직사각형 71"/>
                <p:cNvSpPr/>
                <p:nvPr/>
              </p:nvSpPr>
              <p:spPr>
                <a:xfrm>
                  <a:off x="9722580" y="2687159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12/02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이벤트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11" name="그룹 175"/>
              <p:cNvGrpSpPr/>
              <p:nvPr/>
            </p:nvGrpSpPr>
            <p:grpSpPr>
              <a:xfrm>
                <a:off x="1265231" y="4982009"/>
                <a:ext cx="9752057" cy="390014"/>
                <a:chOff x="1770433" y="2682603"/>
                <a:chExt cx="9752057" cy="436900"/>
              </a:xfrm>
            </p:grpSpPr>
            <p:cxnSp>
              <p:nvCxnSpPr>
                <p:cNvPr id="54" name="직선 연결선 53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연결선 54"/>
                <p:cNvCxnSpPr/>
                <p:nvPr/>
              </p:nvCxnSpPr>
              <p:spPr>
                <a:xfrm flipV="1">
                  <a:off x="6215688" y="3044118"/>
                  <a:ext cx="3858256" cy="7092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" name="타원 55"/>
                <p:cNvSpPr/>
                <p:nvPr/>
              </p:nvSpPr>
              <p:spPr>
                <a:xfrm>
                  <a:off x="10052433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61" name="모서리가 둥근 직사각형 60"/>
                <p:cNvSpPr/>
                <p:nvPr/>
              </p:nvSpPr>
              <p:spPr>
                <a:xfrm>
                  <a:off x="9713055" y="2687159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12/02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관리자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12" name="그룹 181"/>
              <p:cNvGrpSpPr/>
              <p:nvPr/>
            </p:nvGrpSpPr>
            <p:grpSpPr>
              <a:xfrm>
                <a:off x="1265231" y="5403851"/>
                <a:ext cx="10048777" cy="390011"/>
                <a:chOff x="1770433" y="2682603"/>
                <a:chExt cx="10048777" cy="436896"/>
              </a:xfrm>
            </p:grpSpPr>
            <p:cxnSp>
              <p:nvCxnSpPr>
                <p:cNvPr id="47" name="직선 연결선 46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>
                  <a:off x="9515852" y="3044342"/>
                  <a:ext cx="1997113" cy="17503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타원 49"/>
                <p:cNvSpPr/>
                <p:nvPr/>
              </p:nvSpPr>
              <p:spPr>
                <a:xfrm>
                  <a:off x="11414508" y="3006549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11103705" y="2687159"/>
                  <a:ext cx="715505" cy="282103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12/09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디버그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  <p:grpSp>
            <p:nvGrpSpPr>
              <p:cNvPr id="13" name="그룹 187"/>
              <p:cNvGrpSpPr/>
              <p:nvPr/>
            </p:nvGrpSpPr>
            <p:grpSpPr>
              <a:xfrm>
                <a:off x="1265231" y="5818173"/>
                <a:ext cx="10048776" cy="395414"/>
                <a:chOff x="1770433" y="2676554"/>
                <a:chExt cx="10048776" cy="442949"/>
              </a:xfrm>
            </p:grpSpPr>
            <p:cxnSp>
              <p:nvCxnSpPr>
                <p:cNvPr id="42" name="직선 연결선 41"/>
                <p:cNvCxnSpPr/>
                <p:nvPr/>
              </p:nvCxnSpPr>
              <p:spPr>
                <a:xfrm flipV="1">
                  <a:off x="1770434" y="3063031"/>
                  <a:ext cx="9752056" cy="1182"/>
                </a:xfrm>
                <a:prstGeom prst="line">
                  <a:avLst/>
                </a:prstGeom>
                <a:ln w="190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/>
                <p:cNvCxnSpPr/>
                <p:nvPr/>
              </p:nvCxnSpPr>
              <p:spPr>
                <a:xfrm>
                  <a:off x="10165383" y="3052102"/>
                  <a:ext cx="1328532" cy="9743"/>
                </a:xfrm>
                <a:prstGeom prst="line">
                  <a:avLst/>
                </a:prstGeom>
                <a:ln w="28575">
                  <a:solidFill>
                    <a:srgbClr val="64818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타원 43"/>
                <p:cNvSpPr/>
                <p:nvPr/>
              </p:nvSpPr>
              <p:spPr>
                <a:xfrm>
                  <a:off x="11414508" y="3006553"/>
                  <a:ext cx="112950" cy="112950"/>
                </a:xfrm>
                <a:prstGeom prst="ellipse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45" name="모서리가 둥근 직사각형 44"/>
                <p:cNvSpPr/>
                <p:nvPr/>
              </p:nvSpPr>
              <p:spPr>
                <a:xfrm>
                  <a:off x="11103704" y="2676554"/>
                  <a:ext cx="715505" cy="282102"/>
                </a:xfrm>
                <a:prstGeom prst="roundRect">
                  <a:avLst/>
                </a:prstGeom>
                <a:solidFill>
                  <a:srgbClr val="64818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200" dirty="0" smtClean="0">
                      <a:latin typeface="a옛날목욕탕L" pitchFamily="18" charset="-127"/>
                      <a:ea typeface="a옛날목욕탕L" pitchFamily="18" charset="-127"/>
                    </a:rPr>
                    <a:t>12/09</a:t>
                  </a:r>
                  <a:endParaRPr lang="ko-KR" altLang="en-US" sz="1200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1770433" y="2682603"/>
                  <a:ext cx="1328749" cy="344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b="1" dirty="0" smtClean="0">
                      <a:latin typeface="a옛날목욕탕L" pitchFamily="18" charset="-127"/>
                      <a:ea typeface="a옛날목욕탕L" pitchFamily="18" charset="-127"/>
                    </a:rPr>
                    <a:t>PPT</a:t>
                  </a:r>
                  <a:endParaRPr lang="ko-KR" altLang="en-US" sz="1400" b="1" dirty="0">
                    <a:latin typeface="a옛날목욕탕L" pitchFamily="18" charset="-127"/>
                    <a:ea typeface="a옛날목욕탕L" pitchFamily="18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상세 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6706" r="1113" b="3749"/>
          <a:stretch/>
        </p:blipFill>
        <p:spPr>
          <a:xfrm>
            <a:off x="803926" y="1520982"/>
            <a:ext cx="5144198" cy="4698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/>
          <a:srcRect t="7122" r="1112" b="3748"/>
          <a:stretch/>
        </p:blipFill>
        <p:spPr>
          <a:xfrm>
            <a:off x="6410024" y="1539089"/>
            <a:ext cx="5151248" cy="46806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787649" y="1111820"/>
            <a:ext cx="34008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 이미지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0024" y="1130634"/>
            <a:ext cx="34008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 상세정보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상세화면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4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605668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상세 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t="6947" r="1493" b="4000"/>
          <a:stretch/>
        </p:blipFill>
        <p:spPr>
          <a:xfrm>
            <a:off x="658072" y="2163767"/>
            <a:ext cx="5131481" cy="41102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223150" y="1429260"/>
            <a:ext cx="280940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실 구매자의 평점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H="1" flipV="1">
            <a:off x="3349782" y="1588219"/>
            <a:ext cx="5830" cy="15976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2915216" y="1991762"/>
            <a:ext cx="0" cy="243538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/>
          <a:srcRect t="7021" b="4218"/>
          <a:stretch/>
        </p:blipFill>
        <p:spPr>
          <a:xfrm>
            <a:off x="6152687" y="2163767"/>
            <a:ext cx="5417642" cy="41102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6081705" y="1794816"/>
            <a:ext cx="304662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상품후기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2604978" y="1588219"/>
            <a:ext cx="744804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H="1">
            <a:off x="2915216" y="1991762"/>
            <a:ext cx="3177764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5" name="직사각형 1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상세화면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602181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163778" y="104775"/>
            <a:ext cx="4808542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상품 상세 뷰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27113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/>
          <a:srcRect t="7217" r="1176" b="5147"/>
          <a:stretch/>
        </p:blipFill>
        <p:spPr>
          <a:xfrm>
            <a:off x="1424411" y="1586873"/>
            <a:ext cx="9343176" cy="47840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70028" y="1166215"/>
            <a:ext cx="41645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상품문의 </a:t>
            </a:r>
            <a:r>
              <a:rPr lang="en-US" altLang="ko-KR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– </a:t>
            </a:r>
            <a:r>
              <a:rPr lang="ko-KR" altLang="en-US" sz="2000" b="1" spc="-150" dirty="0" err="1" smtClean="0">
                <a:solidFill>
                  <a:schemeClr val="accent1"/>
                </a:solidFill>
                <a:latin typeface="+mj-ea"/>
                <a:ea typeface="+mj-ea"/>
              </a:rPr>
              <a:t>비밀글은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 본인만 확인가능 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상품 상세화면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7156748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5487" y="911854"/>
            <a:ext cx="8201026" cy="589154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15" name="직사각형 14"/>
          <p:cNvSpPr/>
          <p:nvPr/>
        </p:nvSpPr>
        <p:spPr>
          <a:xfrm>
            <a:off x="2314575" y="2133600"/>
            <a:ext cx="1343025" cy="2857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14575" y="2714625"/>
            <a:ext cx="314325" cy="2857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29050" y="2876550"/>
            <a:ext cx="485775" cy="1800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476750" y="2876551"/>
            <a:ext cx="647700" cy="1800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791450" y="2714625"/>
            <a:ext cx="847725" cy="2762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648825" y="2733675"/>
            <a:ext cx="295275" cy="2381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114550" y="3381375"/>
            <a:ext cx="1885950" cy="4286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2124075" y="4333875"/>
            <a:ext cx="5610225" cy="136207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34350" y="4343401"/>
            <a:ext cx="1828800" cy="13525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114925" y="6191250"/>
            <a:ext cx="1847850" cy="5524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 flipH="1" flipV="1">
            <a:off x="4124326" y="2981327"/>
            <a:ext cx="247649" cy="857248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63822" y="3838194"/>
            <a:ext cx="261481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상품정보 테이블에서 가져온 정가 데이터</a:t>
            </a:r>
            <a:endParaRPr lang="ko-KR" altLang="en-US" sz="12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 flipH="1" flipV="1">
            <a:off x="4724401" y="2981327"/>
            <a:ext cx="95249" cy="323848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47069" y="3258667"/>
            <a:ext cx="244490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상품정보 테이블에서 가져온 할인율로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정가와 계산하여 넣은 데이터</a:t>
            </a:r>
            <a:endParaRPr lang="ko-KR" altLang="en-US" sz="12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H="1">
            <a:off x="8267701" y="1571625"/>
            <a:ext cx="552449" cy="12287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398701" y="1287528"/>
            <a:ext cx="99257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수량변경가능</a:t>
            </a:r>
            <a:endParaRPr lang="ko-KR" altLang="en-US" sz="12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9782177" y="2266950"/>
            <a:ext cx="581023" cy="5810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47100" y="1999119"/>
            <a:ext cx="234551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장바구니에 있는 해당 데이터를 삭제</a:t>
            </a:r>
            <a:endParaRPr lang="ko-KR" altLang="en-US" sz="12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3057525" y="4781550"/>
            <a:ext cx="266701" cy="109537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108050" y="5870765"/>
            <a:ext cx="333617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위 테이블에서 조작하는 선택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수량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삭제를 즉시 계산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8972552" y="3990975"/>
            <a:ext cx="409573" cy="933450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70675" y="3552980"/>
            <a:ext cx="317426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상품금액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상품할인금액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배송비를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계산하여 결제예정금액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적립예정인 포인트를 계산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315077" y="6448425"/>
            <a:ext cx="1047748" cy="95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331495" y="6312446"/>
            <a:ext cx="18710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클릭하여 주문사이트로 이동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34" name="직사각형 33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장바구니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37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7952" y="931047"/>
            <a:ext cx="8036096" cy="585315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14550" y="2381251"/>
            <a:ext cx="7953375" cy="23907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24075" y="4857749"/>
            <a:ext cx="7934326" cy="18764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5934077" y="1733550"/>
            <a:ext cx="1828798" cy="38195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03975" y="1440677"/>
            <a:ext cx="133241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주문한 회원의 정보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결제페이지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6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300" y="919637"/>
            <a:ext cx="7391400" cy="587597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6" name="직사각형 25"/>
          <p:cNvSpPr/>
          <p:nvPr/>
        </p:nvSpPr>
        <p:spPr>
          <a:xfrm>
            <a:off x="2438400" y="962026"/>
            <a:ext cx="5438776" cy="31908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438400" y="4695824"/>
            <a:ext cx="5438775" cy="11906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/>
          <p:cNvCxnSpPr>
            <a:endCxn id="57" idx="1"/>
          </p:cNvCxnSpPr>
          <p:nvPr/>
        </p:nvCxnSpPr>
        <p:spPr>
          <a:xfrm flipV="1">
            <a:off x="5838825" y="1297921"/>
            <a:ext cx="4165450" cy="1321454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4275" y="1159421"/>
            <a:ext cx="136768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배송 받을 정보 입력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43850" y="1095375"/>
            <a:ext cx="1800225" cy="19907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8772525" y="2152650"/>
            <a:ext cx="1247775" cy="71437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32850" y="2731046"/>
            <a:ext cx="146706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최종 결제금액을 계산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91075" y="5362575"/>
            <a:ext cx="3943350" cy="38100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7450" y="5264696"/>
            <a:ext cx="102784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적립금을 사용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305425" y="6315074"/>
            <a:ext cx="1590675" cy="4667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6267450" y="6315075"/>
            <a:ext cx="1704975" cy="200026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84975" y="6179096"/>
            <a:ext cx="16578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최종 결제 창을 불러온다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.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결제페이지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2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1707" y="937742"/>
            <a:ext cx="7748587" cy="583976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8820150" y="4941870"/>
            <a:ext cx="1433459" cy="1182706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254387" y="4528595"/>
            <a:ext cx="173637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전체동의 후 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결제방식을 선택하여 결제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81950" y="5886449"/>
            <a:ext cx="1685925" cy="49530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결제페이지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9319" y="998525"/>
            <a:ext cx="7853362" cy="571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V="1">
            <a:off x="5905500" y="3708971"/>
            <a:ext cx="782976" cy="83445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94045" y="3182681"/>
            <a:ext cx="134524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QR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코드를 </a:t>
            </a:r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스캔하여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다음페이지로 이동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924300" y="3276599"/>
            <a:ext cx="2438400" cy="242887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57625" y="1628774"/>
            <a:ext cx="3638550" cy="60007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결제페이지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5032" y="968517"/>
            <a:ext cx="7881937" cy="577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  <a:cs typeface="+mj-cs"/>
              </a:rPr>
              <a:t>유저화면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#02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6020656" y="2914650"/>
            <a:ext cx="199169" cy="948433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860454" y="3901872"/>
            <a:ext cx="207620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모바일에서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인증하기 전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안내문구 인증 후 </a:t>
            </a:r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메인으로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이동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76675" y="2343149"/>
            <a:ext cx="3314700" cy="95250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369674" y="104775"/>
              <a:ext cx="5678825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유저화면 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(</a:t>
              </a:r>
              <a:r>
                <a:rPr kumimoji="0" lang="ko-KR" altLang="en-US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결제페이지</a:t>
              </a:r>
              <a:r>
                <a:rPr kumimoji="0" lang="en-US" altLang="ko-KR" sz="4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  <a:cs typeface="+mj-cs"/>
                </a:rPr>
                <a:t>)</a:t>
              </a:r>
              <a:endParaRPr kumimoji="0" lang="ko-KR" alt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endParaRPr>
            </a:p>
          </p:txBody>
        </p:sp>
        <p:sp>
          <p:nvSpPr>
            <p:cNvPr id="16" name="텍스트 개체 틀 4"/>
            <p:cNvSpPr txBox="1">
              <a:spLocks/>
            </p:cNvSpPr>
            <p:nvPr/>
          </p:nvSpPr>
          <p:spPr>
            <a:xfrm>
              <a:off x="5343" y="76200"/>
              <a:ext cx="2203703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#02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admin_관리자페이지메인_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0500" y="876300"/>
            <a:ext cx="11868150" cy="57486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81" name="직사각형 8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err="1" smtClean="0">
                  <a:latin typeface="a옛날목욕탕B" pitchFamily="18" charset="-127"/>
                  <a:ea typeface="a옛날목욕탕B" pitchFamily="18" charset="-127"/>
                </a:rPr>
                <a:t>메인페이지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-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매출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0" y="863217"/>
            <a:ext cx="12191999" cy="5991225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사용기술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763316" y="1465865"/>
            <a:ext cx="10665369" cy="4586671"/>
            <a:chOff x="81116" y="944832"/>
            <a:chExt cx="13044866" cy="5586791"/>
          </a:xfrm>
        </p:grpSpPr>
        <p:grpSp>
          <p:nvGrpSpPr>
            <p:cNvPr id="69" name="그룹 68"/>
            <p:cNvGrpSpPr/>
            <p:nvPr/>
          </p:nvGrpSpPr>
          <p:grpSpPr>
            <a:xfrm>
              <a:off x="2938616" y="944832"/>
              <a:ext cx="3053141" cy="3053141"/>
              <a:chOff x="3443441" y="1640157"/>
              <a:chExt cx="3053141" cy="3053141"/>
            </a:xfrm>
          </p:grpSpPr>
          <p:sp>
            <p:nvSpPr>
              <p:cNvPr id="59" name="타원 58"/>
              <p:cNvSpPr/>
              <p:nvPr/>
            </p:nvSpPr>
            <p:spPr>
              <a:xfrm>
                <a:off x="3443441" y="1640157"/>
                <a:ext cx="3053141" cy="305314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9502" y="1926218"/>
                <a:ext cx="2481018" cy="2481018"/>
              </a:xfrm>
              <a:prstGeom prst="rect">
                <a:avLst/>
              </a:prstGeom>
            </p:spPr>
          </p:pic>
        </p:grpSp>
        <p:grpSp>
          <p:nvGrpSpPr>
            <p:cNvPr id="57" name="그룹 56"/>
            <p:cNvGrpSpPr/>
            <p:nvPr/>
          </p:nvGrpSpPr>
          <p:grpSpPr>
            <a:xfrm>
              <a:off x="81116" y="954357"/>
              <a:ext cx="3053141" cy="3053141"/>
              <a:chOff x="585941" y="1649682"/>
              <a:chExt cx="3053141" cy="3053141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585941" y="1649682"/>
                <a:ext cx="3053141" cy="305314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1" name="그림 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4083" y="2047824"/>
                <a:ext cx="2256857" cy="2256857"/>
              </a:xfrm>
              <a:prstGeom prst="rect">
                <a:avLst/>
              </a:prstGeom>
            </p:spPr>
          </p:pic>
        </p:grpSp>
        <p:grpSp>
          <p:nvGrpSpPr>
            <p:cNvPr id="72" name="그룹 71"/>
            <p:cNvGrpSpPr/>
            <p:nvPr/>
          </p:nvGrpSpPr>
          <p:grpSpPr>
            <a:xfrm>
              <a:off x="5796116" y="944832"/>
              <a:ext cx="3053141" cy="3053141"/>
              <a:chOff x="2224241" y="3545157"/>
              <a:chExt cx="3053141" cy="3053141"/>
            </a:xfrm>
          </p:grpSpPr>
          <p:sp>
            <p:nvSpPr>
              <p:cNvPr id="66" name="타원 65"/>
              <p:cNvSpPr/>
              <p:nvPr/>
            </p:nvSpPr>
            <p:spPr>
              <a:xfrm>
                <a:off x="2224241" y="3545157"/>
                <a:ext cx="3053141" cy="305314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8" name="그림 6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6918" y="3907834"/>
                <a:ext cx="2327787" cy="2327785"/>
              </a:xfrm>
              <a:prstGeom prst="rect">
                <a:avLst/>
              </a:prstGeom>
            </p:spPr>
          </p:pic>
        </p:grpSp>
        <p:grpSp>
          <p:nvGrpSpPr>
            <p:cNvPr id="111" name="그룹 110"/>
            <p:cNvGrpSpPr/>
            <p:nvPr/>
          </p:nvGrpSpPr>
          <p:grpSpPr>
            <a:xfrm>
              <a:off x="8605991" y="954357"/>
              <a:ext cx="3053141" cy="3053141"/>
              <a:chOff x="8605991" y="954357"/>
              <a:chExt cx="3053141" cy="3053141"/>
            </a:xfrm>
          </p:grpSpPr>
          <p:sp>
            <p:nvSpPr>
              <p:cNvPr id="80" name="타원 79"/>
              <p:cNvSpPr/>
              <p:nvPr/>
            </p:nvSpPr>
            <p:spPr>
              <a:xfrm>
                <a:off x="8605991" y="954357"/>
                <a:ext cx="3053141" cy="305314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4" name="그림 8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4580" y="1839305"/>
                <a:ext cx="2675962" cy="1283245"/>
              </a:xfrm>
              <a:prstGeom prst="rect">
                <a:avLst/>
              </a:prstGeom>
            </p:spPr>
          </p:pic>
        </p:grpSp>
        <p:grpSp>
          <p:nvGrpSpPr>
            <p:cNvPr id="105" name="그룹 104"/>
            <p:cNvGrpSpPr/>
            <p:nvPr/>
          </p:nvGrpSpPr>
          <p:grpSpPr>
            <a:xfrm>
              <a:off x="1500341" y="3459432"/>
              <a:ext cx="3053141" cy="3053141"/>
              <a:chOff x="1538441" y="3459432"/>
              <a:chExt cx="3053141" cy="3053141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1538441" y="3459432"/>
                <a:ext cx="3053141" cy="305314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그림 9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7162" y="4033502"/>
                <a:ext cx="1895698" cy="1905000"/>
              </a:xfrm>
              <a:prstGeom prst="rect">
                <a:avLst/>
              </a:prstGeom>
            </p:spPr>
          </p:pic>
        </p:grpSp>
        <p:grpSp>
          <p:nvGrpSpPr>
            <p:cNvPr id="101" name="그룹 100"/>
            <p:cNvGrpSpPr/>
            <p:nvPr/>
          </p:nvGrpSpPr>
          <p:grpSpPr>
            <a:xfrm>
              <a:off x="4357841" y="3478482"/>
              <a:ext cx="3053141" cy="3053141"/>
              <a:chOff x="4414991" y="3478482"/>
              <a:chExt cx="3053141" cy="3053141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4414991" y="3478482"/>
                <a:ext cx="3053141" cy="305314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1540" y="3865031"/>
                <a:ext cx="2280042" cy="2280042"/>
              </a:xfrm>
              <a:prstGeom prst="rect">
                <a:avLst/>
              </a:prstGeom>
            </p:spPr>
          </p:pic>
        </p:grpSp>
        <p:grpSp>
          <p:nvGrpSpPr>
            <p:cNvPr id="109" name="그룹 108"/>
            <p:cNvGrpSpPr/>
            <p:nvPr/>
          </p:nvGrpSpPr>
          <p:grpSpPr>
            <a:xfrm>
              <a:off x="7186766" y="3440382"/>
              <a:ext cx="3053141" cy="3053141"/>
              <a:chOff x="7405841" y="3440382"/>
              <a:chExt cx="3053141" cy="3053141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7405841" y="3440382"/>
                <a:ext cx="3053141" cy="3053141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4" name="그림 9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2216" y="4036757"/>
                <a:ext cx="1860391" cy="1860391"/>
              </a:xfrm>
              <a:prstGeom prst="rect">
                <a:avLst/>
              </a:prstGeom>
            </p:spPr>
          </p:pic>
        </p:grpSp>
        <p:grpSp>
          <p:nvGrpSpPr>
            <p:cNvPr id="110" name="그룹 109"/>
            <p:cNvGrpSpPr/>
            <p:nvPr/>
          </p:nvGrpSpPr>
          <p:grpSpPr>
            <a:xfrm>
              <a:off x="10072841" y="3392757"/>
              <a:ext cx="3053141" cy="3053141"/>
              <a:chOff x="10120466" y="2421207"/>
              <a:chExt cx="3053141" cy="3053141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10120466" y="2421207"/>
                <a:ext cx="3053141" cy="3053141"/>
              </a:xfrm>
              <a:prstGeom prst="ellipse">
                <a:avLst/>
              </a:pr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7207" y="3234402"/>
                <a:ext cx="2279658" cy="14267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admin_차트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152" y="1214100"/>
            <a:ext cx="5410974" cy="2351585"/>
          </a:xfrm>
          <a:prstGeom prst="rect">
            <a:avLst/>
          </a:prstGeom>
        </p:spPr>
      </p:pic>
      <p:pic>
        <p:nvPicPr>
          <p:cNvPr id="7" name="그림 6" descr="admin_차트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0726" y="3771561"/>
            <a:ext cx="5496699" cy="2408347"/>
          </a:xfrm>
          <a:prstGeom prst="rect">
            <a:avLst/>
          </a:prstGeom>
        </p:spPr>
      </p:pic>
      <p:pic>
        <p:nvPicPr>
          <p:cNvPr id="10" name="그림 9" descr="admin_차트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9506" y="1185536"/>
            <a:ext cx="5725294" cy="24317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5666" y="4375018"/>
            <a:ext cx="2805576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메인 페이지에서 매출 차트 확인 가능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기간별 매출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오늘 팔린 상품 순위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별 판매율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2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err="1" smtClean="0">
                  <a:latin typeface="a옛날목욕탕B" pitchFamily="18" charset="-127"/>
                  <a:ea typeface="a옛날목욕탕B" pitchFamily="18" charset="-127"/>
                </a:rPr>
                <a:t>메인페이지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-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매출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 descr="admin_회원관리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81703" y="4362295"/>
            <a:ext cx="8095922" cy="1628930"/>
          </a:xfrm>
          <a:prstGeom prst="rect">
            <a:avLst/>
          </a:prstGeom>
        </p:spPr>
      </p:pic>
      <p:pic>
        <p:nvPicPr>
          <p:cNvPr id="40" name="그림 39" descr="admin_회원관리0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05025" y="937578"/>
            <a:ext cx="9658350" cy="3192788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09803" y="2156870"/>
            <a:ext cx="1597091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[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필터링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]</a:t>
            </a: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아이디 알파벳순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회원레벨 내림차순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SMS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수신허용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가입일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최신순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2393879" y="1514475"/>
            <a:ext cx="1378024" cy="83830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97835" y="4720273"/>
            <a:ext cx="143661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포인트 지급 버튼 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 flipV="1">
            <a:off x="1602769" y="5085708"/>
            <a:ext cx="1854810" cy="72780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064452" y="1064171"/>
            <a:ext cx="13933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가입일 기준 검색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>
            <a:endCxn id="20" idx="3"/>
          </p:cNvCxnSpPr>
          <p:nvPr/>
        </p:nvCxnSpPr>
        <p:spPr>
          <a:xfrm flipH="1" flipV="1">
            <a:off x="8457782" y="1218060"/>
            <a:ext cx="1514893" cy="3392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734050" y="2009776"/>
            <a:ext cx="3790950" cy="34575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연결선 50"/>
          <p:cNvCxnSpPr>
            <a:endCxn id="50" idx="2"/>
          </p:cNvCxnSpPr>
          <p:nvPr/>
        </p:nvCxnSpPr>
        <p:spPr>
          <a:xfrm rot="10800000">
            <a:off x="7629526" y="5467351"/>
            <a:ext cx="1133475" cy="29527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759902" y="5617121"/>
            <a:ext cx="191751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아이디 클릭 시 상세화면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회원목록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admin_회원관리0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1887" y="2145638"/>
            <a:ext cx="11619138" cy="342648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8" name="직사각형 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0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회원목록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68919" y="1805426"/>
            <a:ext cx="222368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회원 정보 상세화면</a:t>
            </a:r>
            <a:endParaRPr lang="ko-KR" altLang="en-US" sz="2000" b="1" spc="-15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_회원관리기간검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04977" y="1547543"/>
            <a:ext cx="4629796" cy="3858164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930352" y="1540421"/>
            <a:ext cx="15536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클릭으로 기간 설정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 flipV="1">
            <a:off x="2465798" y="1818526"/>
            <a:ext cx="1925230" cy="1643814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35865" y="4453787"/>
            <a:ext cx="12330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기간 설정 적용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V="1">
            <a:off x="8841233" y="4633645"/>
            <a:ext cx="1083603" cy="4244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0" y="0"/>
            <a:ext cx="12191999" cy="876300"/>
            <a:chOff x="0" y="0"/>
            <a:chExt cx="12191999" cy="876300"/>
          </a:xfrm>
        </p:grpSpPr>
        <p:sp>
          <p:nvSpPr>
            <p:cNvPr id="11" name="직사각형 1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회원목록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admin_회원관리0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0939" y="3928931"/>
            <a:ext cx="5887272" cy="1876687"/>
          </a:xfrm>
          <a:prstGeom prst="rect">
            <a:avLst/>
          </a:prstGeom>
        </p:spPr>
      </p:pic>
      <p:pic>
        <p:nvPicPr>
          <p:cNvPr id="14" name="그림 13" descr="admin_회원관리00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9499" y="1362008"/>
            <a:ext cx="5915851" cy="952633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16216" y="2773855"/>
            <a:ext cx="1757212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체크박스 선택 후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포인트 지급 버튼 클릭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1952090" y="2085920"/>
            <a:ext cx="1334252" cy="8422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68927" y="3121571"/>
            <a:ext cx="21210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숫자 입력 후 변경하기 클릭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>
            <a:endCxn id="20" idx="2"/>
          </p:cNvCxnSpPr>
          <p:nvPr/>
        </p:nvCxnSpPr>
        <p:spPr>
          <a:xfrm flipV="1">
            <a:off x="4914900" y="3429348"/>
            <a:ext cx="914574" cy="132839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회원목록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admin_판매자목록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6677" y="1118026"/>
            <a:ext cx="8943273" cy="5168474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74027" y="6160046"/>
            <a:ext cx="10294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상호명 검색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>
            <a:endCxn id="20" idx="3"/>
          </p:cNvCxnSpPr>
          <p:nvPr/>
        </p:nvCxnSpPr>
        <p:spPr>
          <a:xfrm flipH="1">
            <a:off x="8503476" y="5881687"/>
            <a:ext cx="583376" cy="4322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2276454" y="104775"/>
            <a:ext cx="7591445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err="1" smtClean="0">
                <a:latin typeface="a옛날목욕탕B" pitchFamily="18" charset="-127"/>
                <a:ea typeface="a옛날목욕탕B" pitchFamily="18" charset="-127"/>
              </a:rPr>
              <a:t>판매자목록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1727" y="2000250"/>
            <a:ext cx="3945311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필터링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상호명 가나다순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상태별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(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판매중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계약만료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판매중지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)</a:t>
            </a: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계약일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최신순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flipH="1">
            <a:off x="1962364" y="1638300"/>
            <a:ext cx="1771439" cy="43708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97835" y="4740821"/>
            <a:ext cx="19607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판매자 별 상태 변경 버튼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7" name="직선 연결선 26"/>
          <p:cNvCxnSpPr>
            <a:endCxn id="24" idx="2"/>
          </p:cNvCxnSpPr>
          <p:nvPr/>
        </p:nvCxnSpPr>
        <p:spPr>
          <a:xfrm flipH="1" flipV="1">
            <a:off x="1778232" y="5048598"/>
            <a:ext cx="1917470" cy="84261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064452" y="1064171"/>
            <a:ext cx="13933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계약일 기준 검색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9" name="직선 연결선 28"/>
          <p:cNvCxnSpPr>
            <a:endCxn id="28" idx="3"/>
          </p:cNvCxnSpPr>
          <p:nvPr/>
        </p:nvCxnSpPr>
        <p:spPr>
          <a:xfrm flipH="1" flipV="1">
            <a:off x="8457782" y="1218060"/>
            <a:ext cx="1067221" cy="43453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876925" y="2105025"/>
            <a:ext cx="3114675" cy="33432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816552" y="1092746"/>
            <a:ext cx="151035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상호명 클릭 시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/>
            </a:r>
            <a:b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</a:b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상세화면으로 이동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46" name="직선 연결선 45"/>
          <p:cNvCxnSpPr>
            <a:stCxn id="42" idx="0"/>
            <a:endCxn id="45" idx="2"/>
          </p:cNvCxnSpPr>
          <p:nvPr/>
        </p:nvCxnSpPr>
        <p:spPr>
          <a:xfrm flipH="1" flipV="1">
            <a:off x="5571727" y="1615966"/>
            <a:ext cx="1862536" cy="48905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판매자 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31" name="직사각형 30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33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판매자 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_판매자목록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1234" y="4066873"/>
            <a:ext cx="6539692" cy="2535457"/>
          </a:xfrm>
          <a:prstGeom prst="rect">
            <a:avLst/>
          </a:prstGeom>
        </p:spPr>
      </p:pic>
      <p:pic>
        <p:nvPicPr>
          <p:cNvPr id="15" name="그림 14" descr="admin_판매자목록0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61718" y="947363"/>
            <a:ext cx="6625407" cy="322394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397077" y="1749971"/>
            <a:ext cx="135005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판매자 상세정보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>
            <a:endCxn id="70" idx="3"/>
          </p:cNvCxnSpPr>
          <p:nvPr/>
        </p:nvCxnSpPr>
        <p:spPr>
          <a:xfrm flipH="1" flipV="1">
            <a:off x="2747127" y="1903860"/>
            <a:ext cx="1958224" cy="582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39927" y="5064671"/>
            <a:ext cx="13933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기간별 매출 차트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>
            <a:endCxn id="20" idx="3"/>
          </p:cNvCxnSpPr>
          <p:nvPr/>
        </p:nvCxnSpPr>
        <p:spPr>
          <a:xfrm flipH="1" flipV="1">
            <a:off x="2733257" y="5218560"/>
            <a:ext cx="1953043" cy="12496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err="1" smtClean="0">
                <a:latin typeface="a옛날목욕탕B" pitchFamily="18" charset="-127"/>
                <a:ea typeface="a옛날목욕탕B" pitchFamily="18" charset="-127"/>
              </a:rPr>
              <a:t>판매자목록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3" name="직선 연결선 12"/>
          <p:cNvCxnSpPr>
            <a:endCxn id="34" idx="3"/>
          </p:cNvCxnSpPr>
          <p:nvPr/>
        </p:nvCxnSpPr>
        <p:spPr>
          <a:xfrm flipH="1">
            <a:off x="2721320" y="3428999"/>
            <a:ext cx="1984032" cy="838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0827" y="3283496"/>
            <a:ext cx="180049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등록 상품 정보 및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별점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판매자 목록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dmin_판매자목록00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055" y="1085413"/>
            <a:ext cx="9521020" cy="5306533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회원관리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</a:t>
            </a:r>
            <a:r>
              <a:rPr lang="ko-KR" altLang="en-US" sz="4400" dirty="0" err="1" smtClean="0">
                <a:latin typeface="a옛날목욕탕B" pitchFamily="18" charset="-127"/>
                <a:ea typeface="a옛날목욕탕B" pitchFamily="18" charset="-127"/>
              </a:rPr>
              <a:t>판매자등록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판매자 등록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상품관리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6" name="그림 5" descr="admin_상품관리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3723" y="1237964"/>
            <a:ext cx="8925702" cy="3286003"/>
          </a:xfrm>
          <a:prstGeom prst="rect">
            <a:avLst/>
          </a:prstGeom>
        </p:spPr>
      </p:pic>
      <p:pic>
        <p:nvPicPr>
          <p:cNvPr id="7" name="그림 6" descr="admin_상품관리0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42310" y="4614784"/>
            <a:ext cx="8292290" cy="82993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781175" y="1304924"/>
            <a:ext cx="828675" cy="40005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2277" y="1019175"/>
            <a:ext cx="394531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필터링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전체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농산물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수산물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등등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>
            <a:stCxn id="8" idx="3"/>
            <a:endCxn id="9" idx="1"/>
          </p:cNvCxnSpPr>
          <p:nvPr/>
        </p:nvCxnSpPr>
        <p:spPr>
          <a:xfrm flipV="1">
            <a:off x="2609850" y="1280785"/>
            <a:ext cx="2292427" cy="2241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77243" y="5989345"/>
            <a:ext cx="82586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검색기능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>
            <a:stCxn id="13" idx="2"/>
          </p:cNvCxnSpPr>
          <p:nvPr/>
        </p:nvCxnSpPr>
        <p:spPr>
          <a:xfrm>
            <a:off x="2909888" y="5486399"/>
            <a:ext cx="624422" cy="50343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1885950" y="5105400"/>
            <a:ext cx="2047875" cy="380999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257550" y="1914524"/>
            <a:ext cx="828675" cy="260985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>
            <a:stCxn id="27" idx="3"/>
          </p:cNvCxnSpPr>
          <p:nvPr/>
        </p:nvCxnSpPr>
        <p:spPr>
          <a:xfrm>
            <a:off x="4086225" y="3219450"/>
            <a:ext cx="2427591" cy="232859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319256" y="5614720"/>
            <a:ext cx="276534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상품사진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섬네일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클릭 시 해당상품 수정 폼 이동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 descr="admin_상품관리0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62175" y="1057274"/>
            <a:ext cx="8372476" cy="5506485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상품관리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3508375" y="3336924"/>
            <a:ext cx="974725" cy="98107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74576" y="3230115"/>
            <a:ext cx="387985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이미지 업로드 시 미리 보기 가능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4498975" y="3416300"/>
            <a:ext cx="1292225" cy="423863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8117036" y="513343"/>
            <a:ext cx="3656577" cy="3695738"/>
            <a:chOff x="8307536" y="513343"/>
            <a:chExt cx="3656577" cy="3695738"/>
          </a:xfrm>
        </p:grpSpPr>
        <p:sp>
          <p:nvSpPr>
            <p:cNvPr id="8" name="이등변 삼각형 7"/>
            <p:cNvSpPr/>
            <p:nvPr/>
          </p:nvSpPr>
          <p:spPr>
            <a:xfrm rot="5400000">
              <a:off x="10712131" y="832233"/>
              <a:ext cx="1344721" cy="1159242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/>
            <p:cNvSpPr/>
            <p:nvPr/>
          </p:nvSpPr>
          <p:spPr>
            <a:xfrm rot="16200000" flipH="1">
              <a:off x="9326503" y="606083"/>
              <a:ext cx="1344721" cy="1159242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 rot="5400000">
              <a:off x="9574196" y="1657339"/>
              <a:ext cx="1344721" cy="1159242"/>
            </a:xfrm>
            <a:prstGeom prst="triangle">
              <a:avLst/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6200000">
              <a:off x="9812602" y="2403102"/>
              <a:ext cx="1344720" cy="115924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/>
            <p:cNvSpPr/>
            <p:nvPr/>
          </p:nvSpPr>
          <p:spPr>
            <a:xfrm rot="5400000" flipH="1">
              <a:off x="9232981" y="2957100"/>
              <a:ext cx="1344720" cy="115924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 rot="16200000">
              <a:off x="8214797" y="1555441"/>
              <a:ext cx="1344720" cy="1159242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3464" y="3541759"/>
            <a:ext cx="6238503" cy="817066"/>
            <a:chOff x="510077" y="2691080"/>
            <a:chExt cx="6238503" cy="817066"/>
          </a:xfrm>
        </p:grpSpPr>
        <p:sp>
          <p:nvSpPr>
            <p:cNvPr id="18" name="TextBox 17"/>
            <p:cNvSpPr txBox="1"/>
            <p:nvPr/>
          </p:nvSpPr>
          <p:spPr>
            <a:xfrm>
              <a:off x="510077" y="2691080"/>
              <a:ext cx="3074881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400" b="1" spc="-150" dirty="0" smtClean="0">
                  <a:solidFill>
                    <a:schemeClr val="bg1">
                      <a:alpha val="70000"/>
                    </a:schemeClr>
                  </a:solidFill>
                  <a:latin typeface="a옛날목욕탕L" pitchFamily="18" charset="-127"/>
                  <a:ea typeface="a옛날목욕탕L" pitchFamily="18" charset="-127"/>
                </a:rPr>
                <a:t>프로세스 흐름</a:t>
              </a:r>
              <a:endParaRPr lang="ko-KR" altLang="en-US" sz="4400" b="1" spc="-150" dirty="0">
                <a:solidFill>
                  <a:schemeClr val="bg1">
                    <a:alpha val="70000"/>
                  </a:schemeClr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2326" y="2738705"/>
              <a:ext cx="551625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400" b="1" spc="-150" dirty="0">
                  <a:solidFill>
                    <a:schemeClr val="tx1">
                      <a:lumMod val="20000"/>
                      <a:lumOff val="80000"/>
                      <a:alpha val="10000"/>
                    </a:schemeClr>
                  </a:solidFill>
                  <a:latin typeface="+mj-lt"/>
                  <a:ea typeface="THE명품고딕L" panose="02020603020101020101" pitchFamily="18" charset="-127"/>
                </a:rPr>
                <a:t>Extracurricular Activity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27769" y="2211262"/>
            <a:ext cx="3103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spc="-150" dirty="0"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atin typeface="+mj-lt"/>
                <a:ea typeface="THE명품고딕L" panose="02020603020101020101" pitchFamily="18" charset="-127"/>
              </a:rPr>
              <a:t>Part 2.</a:t>
            </a:r>
            <a:endParaRPr lang="ko-KR" altLang="en-US" sz="8000" b="1" spc="-150" dirty="0">
              <a:solidFill>
                <a:schemeClr val="accent2">
                  <a:lumMod val="60000"/>
                  <a:lumOff val="40000"/>
                  <a:alpha val="70000"/>
                </a:schemeClr>
              </a:solidFill>
              <a:latin typeface="+mj-lt"/>
              <a:ea typeface="THE명품고딕L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635000" y="3429236"/>
            <a:ext cx="508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7149" y="4272320"/>
            <a:ext cx="3541394" cy="62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DB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테이블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설계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프로그램 </a:t>
            </a:r>
            <a:r>
              <a:rPr lang="ko-KR" altLang="en-US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흐름</a:t>
            </a:r>
            <a:endParaRPr lang="en-US" altLang="ko-KR" sz="1400" spc="-150" dirty="0" smtClean="0">
              <a:solidFill>
                <a:schemeClr val="bg1"/>
              </a:solidFill>
              <a:latin typeface="Noto Sans CJK KR Thin" panose="020B0200000000000000" pitchFamily="34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52124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_상품관리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2777" y="1523366"/>
            <a:ext cx="4805651" cy="420633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2276455" y="104775"/>
            <a:ext cx="7258070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상품관리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302653" y="3395280"/>
            <a:ext cx="3448050" cy="40005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21926" y="1966531"/>
            <a:ext cx="4071028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재고수량이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0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인 상품의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수량을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1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이상으로 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수정할 경우상품 상세화면에서 해당 상품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재입고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알림 신청을 한 사람들에게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메일 전송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0" name="직선 연결선 9"/>
          <p:cNvCxnSpPr>
            <a:stCxn id="8" idx="1"/>
          </p:cNvCxnSpPr>
          <p:nvPr/>
        </p:nvCxnSpPr>
        <p:spPr>
          <a:xfrm flipH="1" flipV="1">
            <a:off x="4736379" y="2558258"/>
            <a:ext cx="1566274" cy="1037048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4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admin001_기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0887" y="1472761"/>
            <a:ext cx="9075296" cy="464229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688593" y="1142618"/>
            <a:ext cx="139333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검색 기능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rot="10800000">
            <a:off x="3029574" y="1337087"/>
            <a:ext cx="2028826" cy="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5048462" y="1331852"/>
            <a:ext cx="0" cy="51435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- 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이벤트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9087062" y="5772151"/>
            <a:ext cx="1647825" cy="2952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6627347" y="5855246"/>
            <a:ext cx="126028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등록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 버튼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90" name="직선 연결선 89"/>
          <p:cNvCxnSpPr>
            <a:endCxn id="89" idx="3"/>
          </p:cNvCxnSpPr>
          <p:nvPr/>
        </p:nvCxnSpPr>
        <p:spPr>
          <a:xfrm flipH="1">
            <a:off x="7887628" y="5895975"/>
            <a:ext cx="1208973" cy="11316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22" idx="1"/>
          </p:cNvCxnSpPr>
          <p:nvPr/>
        </p:nvCxnSpPr>
        <p:spPr>
          <a:xfrm flipH="1" flipV="1">
            <a:off x="2352782" y="4479533"/>
            <a:ext cx="1749601" cy="33722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320" y="3767346"/>
            <a:ext cx="2823209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‘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진행함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’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상태인 이벤트만 실행됨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‘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진행함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’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상태인 이벤트가 종료될 경우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자동으로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‘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진행안함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’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상태로 바뀜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13525" y="1225561"/>
            <a:ext cx="293862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관리자 이벤트 페이지에 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실행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종료 함수 포함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등록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/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수정시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자동으로 이벤트 페이지로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이동하게 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1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102383" y="3951911"/>
            <a:ext cx="490165" cy="1729697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002_검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33868" y="1815005"/>
            <a:ext cx="6192115" cy="366763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357476" y="1734666"/>
            <a:ext cx="139333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진행 여부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진행함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진행안함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 flipV="1">
            <a:off x="2969229" y="2095928"/>
            <a:ext cx="3146250" cy="56230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322243" y="4611965"/>
            <a:ext cx="2592376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기간 설정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</a:t>
            </a:r>
            <a:b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</a:b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시작일자 ≤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[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검색범위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]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</a:rPr>
              <a:t> ≤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종료일자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90" name="직선 연결선 89"/>
          <p:cNvCxnSpPr/>
          <p:nvPr/>
        </p:nvCxnSpPr>
        <p:spPr>
          <a:xfrm flipH="1">
            <a:off x="3298003" y="3444037"/>
            <a:ext cx="2827004" cy="107659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57772" y="3405073"/>
            <a:ext cx="171393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이벤트명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키워드 입력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3020600" y="3124947"/>
            <a:ext cx="3113932" cy="4299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32320" y="5998763"/>
            <a:ext cx="26885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기간 입력 시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편하게 클릭 설정 가능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2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28" name="직선 연결선 27"/>
          <p:cNvCxnSpPr/>
          <p:nvPr/>
        </p:nvCxnSpPr>
        <p:spPr>
          <a:xfrm flipH="1">
            <a:off x="8424807" y="5239820"/>
            <a:ext cx="801384" cy="70891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1267151" y="4774748"/>
            <a:ext cx="148309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[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검색 결과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]</a:t>
            </a: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6282" y="5149968"/>
            <a:ext cx="1574470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진행여부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이벤트명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시작일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2019/12/03</a:t>
            </a: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종료일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: 2019/12/07</a:t>
            </a:r>
            <a:endParaRPr lang="ko-KR" altLang="en-US" sz="1400" b="1" spc="-150" dirty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17" name="그림 16" descr="admin003_검색결과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9205" y="1649900"/>
            <a:ext cx="9521576" cy="218407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9" name="직사각형 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1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13" name="직선 연결선 12"/>
          <p:cNvCxnSpPr/>
          <p:nvPr/>
        </p:nvCxnSpPr>
        <p:spPr>
          <a:xfrm flipV="1">
            <a:off x="2763748" y="3390473"/>
            <a:ext cx="1808252" cy="141783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admin004_제목클릭시이벤트정보확인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32901" y="1923825"/>
            <a:ext cx="8587549" cy="381002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720179" y="1300691"/>
            <a:ext cx="264527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이벤트명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클릭 시 상세 정보 나타남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76701" y="2114550"/>
            <a:ext cx="3352800" cy="4667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370103" y="1613043"/>
            <a:ext cx="972513" cy="50001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968" y="2650575"/>
            <a:ext cx="207781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AJAX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로 해당 이벤트에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해당하는 이벤트 상품 로드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4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18" name="직선 연결선 17"/>
          <p:cNvCxnSpPr>
            <a:endCxn id="8" idx="1"/>
          </p:cNvCxnSpPr>
          <p:nvPr/>
        </p:nvCxnSpPr>
        <p:spPr>
          <a:xfrm>
            <a:off x="1787703" y="3174715"/>
            <a:ext cx="845198" cy="65412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admin011_이벤트등록페이지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2304" y="1720321"/>
            <a:ext cx="9039225" cy="4077564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517456" y="1755313"/>
            <a:ext cx="2480166" cy="138499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[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기본 정보 입력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(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필수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)]</a:t>
            </a: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이벤트명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진행여부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기간설정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섬네일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이미지 등록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(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섬네일은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메인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-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이벤트에 보여짐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cxnSp>
        <p:nvCxnSpPr>
          <p:cNvPr id="10" name="직선 연결선 9"/>
          <p:cNvCxnSpPr>
            <a:stCxn id="70" idx="3"/>
          </p:cNvCxnSpPr>
          <p:nvPr/>
        </p:nvCxnSpPr>
        <p:spPr>
          <a:xfrm>
            <a:off x="2997622" y="2447811"/>
            <a:ext cx="1528494" cy="26424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4505" y="4597946"/>
            <a:ext cx="1526380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[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상품 선택 하는 곳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]</a:t>
            </a:r>
          </a:p>
          <a:p>
            <a:pPr>
              <a:buFontTx/>
              <a:buChar char="-"/>
            </a:pP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검색기능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/>
            </a:r>
            <a:b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</a:b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(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키워드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)</a:t>
            </a:r>
          </a:p>
        </p:txBody>
      </p:sp>
      <p:cxnSp>
        <p:nvCxnSpPr>
          <p:cNvPr id="13" name="직선 연결선 12"/>
          <p:cNvCxnSpPr>
            <a:stCxn id="15" idx="3"/>
          </p:cNvCxnSpPr>
          <p:nvPr/>
        </p:nvCxnSpPr>
        <p:spPr>
          <a:xfrm flipV="1">
            <a:off x="2760885" y="4119937"/>
            <a:ext cx="1749467" cy="847341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_이벤트0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61836" y="1318901"/>
            <a:ext cx="6269637" cy="2519674"/>
          </a:xfrm>
          <a:prstGeom prst="rect">
            <a:avLst/>
          </a:prstGeom>
        </p:spPr>
      </p:pic>
      <p:pic>
        <p:nvPicPr>
          <p:cNvPr id="12" name="그림 11" descr="admin_이벤트00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2176" y="1367942"/>
            <a:ext cx="4957049" cy="5166207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7721564" y="4225722"/>
            <a:ext cx="3082895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할인율에 할인율 입력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일괄처리기능을 통해 여러 상품에 할인율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한 번에 입력 가능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00851" y="2981327"/>
            <a:ext cx="1485899" cy="58102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9658350" y="2924174"/>
            <a:ext cx="1347788" cy="1190626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33377" y="1371601"/>
            <a:ext cx="828674" cy="1476374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14550" y="963890"/>
            <a:ext cx="22813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등록 원하는 상품 체크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>
            <a:endCxn id="14" idx="3"/>
          </p:cNvCxnSpPr>
          <p:nvPr/>
        </p:nvCxnSpPr>
        <p:spPr>
          <a:xfrm flipH="1">
            <a:off x="1162051" y="1202076"/>
            <a:ext cx="1026345" cy="907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62550" y="5683796"/>
            <a:ext cx="300915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일괄추가 버튼 클릭 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아래 상품 이벤트에 해당 상품 정보 추가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 rot="10800000" flipV="1">
            <a:off x="4600579" y="6076950"/>
            <a:ext cx="571497" cy="3667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0715625" y="1905001"/>
            <a:ext cx="581026" cy="1019173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 rot="10800000">
            <a:off x="7543801" y="3562352"/>
            <a:ext cx="1190624" cy="571499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8" name="직사각형 17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1330363" y="1872466"/>
            <a:ext cx="581026" cy="1055669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>
            <a:endCxn id="23" idx="2"/>
          </p:cNvCxnSpPr>
          <p:nvPr/>
        </p:nvCxnSpPr>
        <p:spPr>
          <a:xfrm flipV="1">
            <a:off x="11394040" y="2928135"/>
            <a:ext cx="226836" cy="230141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05523" y="5271118"/>
            <a:ext cx="32864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이벤트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종료시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기존 적용된 할인율로 돌아감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74909" y="2042142"/>
            <a:ext cx="293541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err="1" smtClean="0">
                <a:solidFill>
                  <a:schemeClr val="accent1"/>
                </a:solidFill>
                <a:latin typeface="+mj-ea"/>
                <a:ea typeface="+mj-ea"/>
              </a:rPr>
              <a:t>이벤트명을</a:t>
            </a:r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 비워두었을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pic>
        <p:nvPicPr>
          <p:cNvPr id="14" name="그림 13" descr="admin_이벤트00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8279" y="1578710"/>
            <a:ext cx="4715533" cy="1219370"/>
          </a:xfrm>
          <a:prstGeom prst="rect">
            <a:avLst/>
          </a:prstGeom>
        </p:spPr>
      </p:pic>
      <p:pic>
        <p:nvPicPr>
          <p:cNvPr id="16" name="그림 15" descr="admin_이벤트009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64457" y="3052686"/>
            <a:ext cx="4677428" cy="1200318"/>
          </a:xfrm>
          <a:prstGeom prst="rect">
            <a:avLst/>
          </a:prstGeom>
        </p:spPr>
      </p:pic>
      <p:pic>
        <p:nvPicPr>
          <p:cNvPr id="17" name="그림 16" descr="admin_이벤트010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76344" y="4640960"/>
            <a:ext cx="4686954" cy="121937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93210" y="3496683"/>
            <a:ext cx="457048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이벤트 상품을 하나도 추가하지 않았을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4160" y="5091103"/>
            <a:ext cx="378821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이벤트기간 설정을 하지 않았을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admin_이벤트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6162" y="1301124"/>
            <a:ext cx="11117227" cy="1533739"/>
          </a:xfrm>
          <a:prstGeom prst="rect">
            <a:avLst/>
          </a:prstGeom>
        </p:spPr>
      </p:pic>
      <p:pic>
        <p:nvPicPr>
          <p:cNvPr id="12" name="그림 11" descr="admin_이벤트0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45173" y="2909061"/>
            <a:ext cx="3827453" cy="208418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23975" y="1000280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삭제를 원하는 이벤트 체크박스 체크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0847" y="4294635"/>
            <a:ext cx="31261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체크박스 체크된 이벤트가 하나도 없을 때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pic>
        <p:nvPicPr>
          <p:cNvPr id="13" name="그림 12" descr="admin_이벤트00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48984" y="5182468"/>
            <a:ext cx="3619831" cy="1032161"/>
          </a:xfrm>
          <a:prstGeom prst="rect">
            <a:avLst/>
          </a:prstGeom>
        </p:spPr>
      </p:pic>
      <p:pic>
        <p:nvPicPr>
          <p:cNvPr id="20" name="그림 19" descr="admin_이벤트01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2996" y="3256175"/>
            <a:ext cx="3801878" cy="962108"/>
          </a:xfrm>
          <a:prstGeom prst="rect">
            <a:avLst/>
          </a:prstGeom>
        </p:spPr>
      </p:pic>
      <p:cxnSp>
        <p:nvCxnSpPr>
          <p:cNvPr id="21" name="직선 연결선 20"/>
          <p:cNvCxnSpPr>
            <a:endCxn id="31" idx="0"/>
          </p:cNvCxnSpPr>
          <p:nvPr/>
        </p:nvCxnSpPr>
        <p:spPr>
          <a:xfrm flipH="1">
            <a:off x="1116674" y="1335640"/>
            <a:ext cx="558015" cy="454632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49950" y="1790272"/>
            <a:ext cx="933448" cy="4286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9836436" y="4426769"/>
            <a:ext cx="933448" cy="4286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pic>
        <p:nvPicPr>
          <p:cNvPr id="27" name="그림 26" descr="admin_이벤트01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1214" y="4773167"/>
            <a:ext cx="3785442" cy="9249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710390" y="5762128"/>
            <a:ext cx="318709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상태가 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‘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진행함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’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인 이벤트를 삭제하려 할 때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 descr="일일특가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7797" y="3811424"/>
            <a:ext cx="3503649" cy="2137324"/>
          </a:xfrm>
          <a:prstGeom prst="rect">
            <a:avLst/>
          </a:prstGeom>
        </p:spPr>
      </p:pic>
      <p:pic>
        <p:nvPicPr>
          <p:cNvPr id="29" name="그림 28" descr="일일특가0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50859" y="3811424"/>
            <a:ext cx="3523168" cy="2161722"/>
          </a:xfrm>
          <a:prstGeom prst="rect">
            <a:avLst/>
          </a:prstGeom>
        </p:spPr>
      </p:pic>
      <p:pic>
        <p:nvPicPr>
          <p:cNvPr id="30" name="그림 29" descr="일일특가00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98423" y="3811424"/>
            <a:ext cx="3489011" cy="1742066"/>
          </a:xfrm>
          <a:prstGeom prst="rect">
            <a:avLst/>
          </a:prstGeom>
        </p:spPr>
      </p:pic>
      <p:pic>
        <p:nvPicPr>
          <p:cNvPr id="23" name="그림 22" descr="admin003_검색결과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61672" y="1516336"/>
            <a:ext cx="9521576" cy="2184073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이벤트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95893" y="1000280"/>
            <a:ext cx="3100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이벤트는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이벤트명에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‘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’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가 들어간 이벤트이어야 적용됨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31296" y="6045523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진행종료된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메인 화면 표시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>
            <a:endCxn id="31" idx="0"/>
          </p:cNvCxnSpPr>
          <p:nvPr/>
        </p:nvCxnSpPr>
        <p:spPr>
          <a:xfrm>
            <a:off x="2989779" y="1407559"/>
            <a:ext cx="1860962" cy="958065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410291" y="2365624"/>
            <a:ext cx="880899" cy="665252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6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9" name="직사각형 1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5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이벤트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238474" y="6045523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진행중인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일일특가의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메인 화면 표시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7899" y="6045523"/>
            <a:ext cx="3490058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일일특가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이벤트가 없는 상태의 메인 화면 표시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제목 1"/>
          <p:cNvSpPr txBox="1">
            <a:spLocks/>
          </p:cNvSpPr>
          <p:nvPr/>
        </p:nvSpPr>
        <p:spPr>
          <a:xfrm>
            <a:off x="1400156" y="88246"/>
            <a:ext cx="366714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DB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테이블 설계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9" name="텍스트 개체 틀 4"/>
          <p:cNvSpPr txBox="1">
            <a:spLocks/>
          </p:cNvSpPr>
          <p:nvPr/>
        </p:nvSpPr>
        <p:spPr>
          <a:xfrm>
            <a:off x="5343" y="80963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</a:t>
            </a: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01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8164"/>
            <a:ext cx="12192000" cy="56789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admin_faq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0532" y="862758"/>
            <a:ext cx="8349343" cy="5633292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(FAQ)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370" y="1597571"/>
            <a:ext cx="1350050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필터링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07168" y="1035596"/>
            <a:ext cx="244169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상세화면으로 이동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21" name="직선 연결선 20"/>
          <p:cNvCxnSpPr>
            <a:endCxn id="31" idx="1"/>
          </p:cNvCxnSpPr>
          <p:nvPr/>
        </p:nvCxnSpPr>
        <p:spPr>
          <a:xfrm rot="5400000" flipH="1" flipV="1">
            <a:off x="1588295" y="1092994"/>
            <a:ext cx="585787" cy="447677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16200000" flipV="1">
            <a:off x="1597820" y="5722146"/>
            <a:ext cx="528639" cy="504820"/>
          </a:xfrm>
          <a:prstGeom prst="line">
            <a:avLst/>
          </a:prstGeom>
          <a:ln w="63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2105027" y="809625"/>
            <a:ext cx="933448" cy="4286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53742" y="5396011"/>
            <a:ext cx="8691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검색 기능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172077" y="1543050"/>
            <a:ext cx="3790948" cy="40957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4" name="직사각형 13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(FAQ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 flipH="1">
            <a:off x="7037798" y="1335640"/>
            <a:ext cx="441789" cy="50343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363055" y="1290798"/>
            <a:ext cx="431515" cy="4318891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(FAQ)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13" name="그림 12" descr="admin_faq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2651" y="1676152"/>
            <a:ext cx="11028264" cy="352449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7" name="직사각형 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(FAQ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9205645" y="4554983"/>
            <a:ext cx="2406828" cy="5429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53082" y="3376394"/>
            <a:ext cx="324319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수정하기</a:t>
            </a:r>
            <a:r>
              <a:rPr lang="en-US" altLang="ko-KR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버튼으로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수정폼으로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목록으로 버튼으로 게시판 목록으로 돌아감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9483553" y="3889700"/>
            <a:ext cx="966870" cy="64955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admin_faq00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61675" y="1584064"/>
            <a:ext cx="4667902" cy="1181265"/>
          </a:xfrm>
          <a:prstGeom prst="rect">
            <a:avLst/>
          </a:prstGeom>
        </p:spPr>
      </p:pic>
      <p:pic>
        <p:nvPicPr>
          <p:cNvPr id="19" name="그림 18" descr="admin_faq006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0498" y="3365564"/>
            <a:ext cx="4686954" cy="1209844"/>
          </a:xfrm>
          <a:prstGeom prst="rect">
            <a:avLst/>
          </a:prstGeom>
        </p:spPr>
      </p:pic>
      <p:pic>
        <p:nvPicPr>
          <p:cNvPr id="20" name="그림 19" descr="admin_faq00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771912" y="5166866"/>
            <a:ext cx="4658375" cy="1200318"/>
          </a:xfrm>
          <a:prstGeom prst="rect">
            <a:avLst/>
          </a:prstGeom>
        </p:spPr>
      </p:pic>
      <p:pic>
        <p:nvPicPr>
          <p:cNvPr id="14" name="그림 13" descr="admin_faq00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650" y="1861671"/>
            <a:ext cx="5610225" cy="339999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(FAQ)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35907" y="1167876"/>
            <a:ext cx="3550972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카테고리 선택을 하지 않았을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55492" y="2962319"/>
            <a:ext cx="30764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제목 입력을 하지 않았을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62020" y="4765753"/>
            <a:ext cx="307648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내용 입력을 하지 않았을 때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3" name="직사각형 12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(FAQ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(1:1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문의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pic>
        <p:nvPicPr>
          <p:cNvPr id="12" name="그림 11" descr="admin_11_0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89833" y="1052137"/>
            <a:ext cx="10197292" cy="49117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8900" y="997496"/>
            <a:ext cx="1350050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카테고리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필터링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0843" y="1273721"/>
            <a:ext cx="23246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 클릭 시 </a:t>
            </a:r>
            <a:r>
              <a:rPr lang="ko-KR" altLang="en-US" sz="14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상세화면로</a:t>
            </a:r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이동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76327" y="1066800"/>
            <a:ext cx="933448" cy="4286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252859" y="5558151"/>
            <a:ext cx="8691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검색 기능</a:t>
            </a:r>
            <a:endParaRPr lang="en-US" altLang="ko-KR" sz="14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695701" y="1847850"/>
            <a:ext cx="4019550" cy="29432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6" name="직사각형 15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9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(1:1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문의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28" name="직선 연결선 27"/>
          <p:cNvCxnSpPr>
            <a:stCxn id="23" idx="3"/>
          </p:cNvCxnSpPr>
          <p:nvPr/>
        </p:nvCxnSpPr>
        <p:spPr>
          <a:xfrm flipV="1">
            <a:off x="2009775" y="1181528"/>
            <a:ext cx="661506" cy="9958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5" idx="2"/>
          </p:cNvCxnSpPr>
          <p:nvPr/>
        </p:nvCxnSpPr>
        <p:spPr>
          <a:xfrm flipH="1">
            <a:off x="6524090" y="1581498"/>
            <a:ext cx="669091" cy="42196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25" idx="1"/>
          </p:cNvCxnSpPr>
          <p:nvPr/>
        </p:nvCxnSpPr>
        <p:spPr>
          <a:xfrm flipH="1">
            <a:off x="3544584" y="5712040"/>
            <a:ext cx="708275" cy="39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admin_11_00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8379" y="975936"/>
            <a:ext cx="6496003" cy="3129340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2276455" y="104775"/>
            <a:ext cx="6915169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관리자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- 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게시판 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(1:1</a:t>
            </a:r>
            <a:r>
              <a:rPr lang="ko-KR" altLang="en-US" sz="4400" dirty="0" smtClean="0">
                <a:latin typeface="a옛날목욕탕B" pitchFamily="18" charset="-127"/>
                <a:ea typeface="a옛날목욕탕B" pitchFamily="18" charset="-127"/>
              </a:rPr>
              <a:t>문의</a:t>
            </a:r>
            <a:r>
              <a:rPr lang="en-US" altLang="ko-KR" sz="4400" dirty="0" smtClean="0">
                <a:latin typeface="a옛날목욕탕B" pitchFamily="18" charset="-127"/>
                <a:ea typeface="a옛날목욕탕B" pitchFamily="18" charset="-127"/>
              </a:rPr>
              <a:t>)</a:t>
            </a:r>
            <a:endParaRPr lang="ko-KR" altLang="en-US" sz="4400" dirty="0"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2775957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#03-3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45268" y="1854746"/>
            <a:ext cx="180690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 작성 후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답변하기 클릭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876425" y="2686050"/>
            <a:ext cx="5486399" cy="914399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admin_11_0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1739" y="4395704"/>
            <a:ext cx="5251306" cy="1347871"/>
          </a:xfrm>
          <a:prstGeom prst="rect">
            <a:avLst/>
          </a:prstGeom>
        </p:spPr>
      </p:pic>
      <p:pic>
        <p:nvPicPr>
          <p:cNvPr id="18" name="그림 17" descr="admin_이벤트00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43496" y="2681108"/>
            <a:ext cx="3962269" cy="21575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43165" y="5808157"/>
            <a:ext cx="37322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accent1"/>
                </a:solidFill>
                <a:latin typeface="+mj-ea"/>
                <a:ea typeface="+mj-ea"/>
              </a:rPr>
              <a:t>답변 내용이 비어있을 경우</a:t>
            </a:r>
            <a:endParaRPr lang="en-US" altLang="ko-KR" sz="2000" b="1" spc="-15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2" name="직사각형 1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17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(1:1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문의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  <p:cxnSp>
        <p:nvCxnSpPr>
          <p:cNvPr id="21" name="직선 연결선 20"/>
          <p:cNvCxnSpPr>
            <a:stCxn id="15" idx="2"/>
          </p:cNvCxnSpPr>
          <p:nvPr/>
        </p:nvCxnSpPr>
        <p:spPr>
          <a:xfrm flipH="1">
            <a:off x="6965879" y="2131745"/>
            <a:ext cx="1082842" cy="53953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8336065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150" y="1152525"/>
            <a:ext cx="11315700" cy="5410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8175" y="6057900"/>
            <a:ext cx="2733675" cy="48577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990850" y="1666875"/>
            <a:ext cx="6343650" cy="35242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661000" y="3769271"/>
            <a:ext cx="251543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제목을 클릭하여 해당 </a:t>
            </a:r>
            <a:r>
              <a:rPr lang="ko-KR" altLang="en-US" sz="1200" b="1" spc="-150" dirty="0" err="1" smtClean="0">
                <a:solidFill>
                  <a:srgbClr val="7030A0"/>
                </a:solidFill>
                <a:latin typeface="+mj-ea"/>
                <a:ea typeface="+mj-ea"/>
              </a:rPr>
              <a:t>게시글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보기 가능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55" name="직선 연결선 54"/>
          <p:cNvCxnSpPr/>
          <p:nvPr/>
        </p:nvCxnSpPr>
        <p:spPr>
          <a:xfrm>
            <a:off x="6219825" y="2914650"/>
            <a:ext cx="533400" cy="86677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772650" y="6067425"/>
            <a:ext cx="1857375" cy="4381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86350" y="5562600"/>
            <a:ext cx="2124075" cy="4572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095376" y="1295400"/>
            <a:ext cx="361950" cy="39052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070825" y="5464721"/>
            <a:ext cx="1757212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선택삭제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게시판등록 버튼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0134600" y="5743575"/>
            <a:ext cx="257175" cy="56197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5" name="직사각형 2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7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공지사항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557338"/>
            <a:ext cx="11049000" cy="4600575"/>
          </a:xfrm>
          <a:prstGeom prst="rect">
            <a:avLst/>
          </a:prstGeom>
          <a:noFill/>
          <a:ln w="317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15475" y="5572124"/>
            <a:ext cx="2076450" cy="5429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651725" y="4866144"/>
            <a:ext cx="162256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수정하기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목록으로 버튼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463005" y="5132869"/>
            <a:ext cx="966870" cy="64955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9" name="직사각형 28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31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공지사항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865" y="976313"/>
            <a:ext cx="10030271" cy="57626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53550" y="6181724"/>
            <a:ext cx="1771650" cy="5429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808360" y="4988471"/>
            <a:ext cx="318216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글을 수정 후 글쓰기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버튼을 눌러 수정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,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목록버튼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401175" y="5267325"/>
            <a:ext cx="714375" cy="11144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334250" y="1476375"/>
            <a:ext cx="352425" cy="3524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7524750" y="1666875"/>
            <a:ext cx="714375" cy="11144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70675" y="2782416"/>
            <a:ext cx="119776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이미지 등록 가능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22" name="직사각형 21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공지사항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0865" y="976313"/>
            <a:ext cx="10030271" cy="57626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353550" y="6181724"/>
            <a:ext cx="1771650" cy="542925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32757" y="4988471"/>
            <a:ext cx="285526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글을 작성 후 글쓰기 버튼을 눌러 게시판 등록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9401175" y="5267325"/>
            <a:ext cx="714375" cy="11144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334250" y="1476375"/>
            <a:ext cx="352425" cy="352426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524750" y="1666875"/>
            <a:ext cx="714375" cy="111442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0675" y="2782416"/>
            <a:ext cx="119776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이미지 등록 가능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17" name="직사각형 16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21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공지사항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" y="857250"/>
            <a:ext cx="12191999" cy="6000750"/>
          </a:xfrm>
          <a:prstGeom prst="rect">
            <a:avLst/>
          </a:prstGeom>
          <a:solidFill>
            <a:srgbClr val="FDF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4574" y="1001339"/>
            <a:ext cx="7515226" cy="576422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1" name="직사각형 80"/>
          <p:cNvSpPr/>
          <p:nvPr/>
        </p:nvSpPr>
        <p:spPr>
          <a:xfrm>
            <a:off x="0" y="0"/>
            <a:ext cx="12191999" cy="876300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제목 1"/>
          <p:cNvSpPr txBox="1">
            <a:spLocks/>
          </p:cNvSpPr>
          <p:nvPr/>
        </p:nvSpPr>
        <p:spPr>
          <a:xfrm>
            <a:off x="1400156" y="104775"/>
            <a:ext cx="5572164" cy="699809"/>
          </a:xfrm>
          <a:prstGeom prst="rect">
            <a:avLst/>
          </a:prstGeom>
        </p:spPr>
        <p:txBody>
          <a:bodyPr>
            <a:normAutofit fontScale="97500"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  <a:cs typeface="+mj-cs"/>
              </a:rPr>
              <a:t>관리자화면</a:t>
            </a:r>
            <a:endParaRPr kumimoji="0" lang="ko-KR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  <a:cs typeface="+mj-cs"/>
            </a:endParaRPr>
          </a:p>
        </p:txBody>
      </p:sp>
      <p:sp>
        <p:nvSpPr>
          <p:cNvPr id="87" name="텍스트 개체 틀 4"/>
          <p:cNvSpPr txBox="1">
            <a:spLocks/>
          </p:cNvSpPr>
          <p:nvPr/>
        </p:nvSpPr>
        <p:spPr>
          <a:xfrm>
            <a:off x="5343" y="76200"/>
            <a:ext cx="1604363" cy="714375"/>
          </a:xfrm>
          <a:prstGeom prst="rect">
            <a:avLst/>
          </a:prstGeom>
        </p:spPr>
        <p:txBody>
          <a:bodyPr/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1200" cap="none" spc="-3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rPr>
              <a:t>#03</a:t>
            </a:r>
            <a:endParaRPr kumimoji="0" lang="ko-KR" altLang="en-US" sz="4800" b="0" i="0" u="none" strike="noStrike" kern="1200" cap="none" spc="-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옛날목욕탕B" pitchFamily="18" charset="-127"/>
              <a:ea typeface="a옛날목욕탕B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229724" y="4162425"/>
            <a:ext cx="514351" cy="20764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982978" y="3315604"/>
            <a:ext cx="116249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답변상태를 표시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9525000" y="3562350"/>
            <a:ext cx="552450" cy="101917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324100" y="1000125"/>
            <a:ext cx="600075" cy="32385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>
            <a:endCxn id="12" idx="1"/>
          </p:cNvCxnSpPr>
          <p:nvPr/>
        </p:nvCxnSpPr>
        <p:spPr>
          <a:xfrm flipV="1">
            <a:off x="2628900" y="1178915"/>
            <a:ext cx="898375" cy="2185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27275" y="1040415"/>
            <a:ext cx="18710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답변상태를 설정하여 보여줌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81249" y="2590800"/>
            <a:ext cx="7353301" cy="1562100"/>
          </a:xfrm>
          <a:prstGeom prst="rect">
            <a:avLst/>
          </a:prstGeom>
          <a:solidFill>
            <a:srgbClr val="8AD6B9">
              <a:alpha val="4300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 flipV="1">
            <a:off x="8362950" y="2013735"/>
            <a:ext cx="1602983" cy="1043791"/>
          </a:xfrm>
          <a:prstGeom prst="line">
            <a:avLst/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13664" y="1622508"/>
            <a:ext cx="217559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답변을 입력하고 답변등록</a:t>
            </a:r>
            <a:r>
              <a:rPr lang="en-US" altLang="ko-KR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 </a:t>
            </a:r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버튼을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  <a:p>
            <a:r>
              <a:rPr lang="ko-KR" altLang="en-US" sz="1200" b="1" spc="-150" dirty="0" smtClean="0">
                <a:solidFill>
                  <a:srgbClr val="7030A0"/>
                </a:solidFill>
                <a:latin typeface="+mj-ea"/>
                <a:ea typeface="+mj-ea"/>
              </a:rPr>
              <a:t>클릭하여 답변완료 상태로 변경</a:t>
            </a:r>
            <a:endParaRPr lang="en-US" altLang="ko-KR" sz="1200" b="1" spc="-150" dirty="0" smtClean="0">
              <a:solidFill>
                <a:srgbClr val="7030A0"/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" y="0"/>
            <a:ext cx="12191999" cy="876300"/>
            <a:chOff x="0" y="0"/>
            <a:chExt cx="12191999" cy="876300"/>
          </a:xfrm>
        </p:grpSpPr>
        <p:sp>
          <p:nvSpPr>
            <p:cNvPr id="35" name="직사각형 34"/>
            <p:cNvSpPr/>
            <p:nvPr/>
          </p:nvSpPr>
          <p:spPr>
            <a:xfrm>
              <a:off x="0" y="0"/>
              <a:ext cx="12191999" cy="876300"/>
            </a:xfrm>
            <a:prstGeom prst="rect">
              <a:avLst/>
            </a:prstGeom>
            <a:solidFill>
              <a:srgbClr val="B7C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텍스트 개체 틀 4"/>
            <p:cNvSpPr txBox="1">
              <a:spLocks/>
            </p:cNvSpPr>
            <p:nvPr/>
          </p:nvSpPr>
          <p:spPr>
            <a:xfrm>
              <a:off x="5343" y="76200"/>
              <a:ext cx="2775957" cy="714375"/>
            </a:xfrm>
            <a:prstGeom prst="rect">
              <a:avLst/>
            </a:prstGeom>
          </p:spPr>
          <p:txBody>
            <a:bodyPr/>
            <a:lstStyle/>
            <a:p>
              <a:pPr marL="228600" marR="0" lvl="0" indent="-228600" algn="l" defTabSz="914400" rtl="0" eaLnBrk="1" fontAlgn="auto" latinLnBrk="1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US" altLang="ko-KR" sz="4800" b="0" i="0" u="none" strike="noStrike" kern="1200" cap="none" spc="-30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옛날목욕탕B" pitchFamily="18" charset="-127"/>
                  <a:ea typeface="a옛날목욕탕B" pitchFamily="18" charset="-127"/>
                </a:rPr>
                <a:t>#03</a:t>
              </a:r>
              <a:endParaRPr kumimoji="0" lang="ko-KR" altLang="en-US" sz="4800" b="0" i="0" u="none" strike="noStrike" kern="1200" cap="none" spc="-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옛날목욕탕B" pitchFamily="18" charset="-127"/>
                <a:ea typeface="a옛날목욕탕B" pitchFamily="18" charset="-127"/>
              </a:endParaRPr>
            </a:p>
          </p:txBody>
        </p:sp>
        <p:sp>
          <p:nvSpPr>
            <p:cNvPr id="37" name="제목 1"/>
            <p:cNvSpPr txBox="1">
              <a:spLocks/>
            </p:cNvSpPr>
            <p:nvPr/>
          </p:nvSpPr>
          <p:spPr>
            <a:xfrm>
              <a:off x="1409680" y="104775"/>
              <a:ext cx="7258070" cy="699809"/>
            </a:xfrm>
            <a:prstGeom prst="rect">
              <a:avLst/>
            </a:prstGeom>
          </p:spPr>
          <p:txBody>
            <a:bodyPr>
              <a:normAutofit fontScale="97500"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관리자화면 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(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상품문의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 </a:t>
              </a:r>
              <a:r>
                <a:rPr lang="ko-KR" altLang="en-US" sz="4400" dirty="0" smtClean="0">
                  <a:latin typeface="a옛날목욕탕B" pitchFamily="18" charset="-127"/>
                  <a:ea typeface="a옛날목욕탕B" pitchFamily="18" charset="-127"/>
                </a:rPr>
                <a:t>관리</a:t>
              </a:r>
              <a:r>
                <a:rPr lang="en-US" altLang="ko-KR" sz="4400" dirty="0" smtClean="0">
                  <a:latin typeface="a옛날목욕탕B" pitchFamily="18" charset="-127"/>
                  <a:ea typeface="a옛날목욕탕B" pitchFamily="18" charset="-127"/>
                </a:rPr>
                <a:t>)</a:t>
              </a:r>
              <a:endParaRPr lang="ko-KR" altLang="en-US" sz="4400" dirty="0">
                <a:latin typeface="a옛날목욕탕B" pitchFamily="18" charset="-127"/>
                <a:ea typeface="a옛날목욕탕B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3360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2882</Words>
  <Application>Microsoft Office PowerPoint</Application>
  <PresentationFormat>사용자 지정</PresentationFormat>
  <Paragraphs>1077</Paragraphs>
  <Slides>106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106</vt:i4>
      </vt:variant>
    </vt:vector>
  </HeadingPairs>
  <TitlesOfParts>
    <vt:vector size="107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143</cp:revision>
  <dcterms:created xsi:type="dcterms:W3CDTF">2015-07-07T04:48:58Z</dcterms:created>
  <dcterms:modified xsi:type="dcterms:W3CDTF">2019-12-09T01:06:07Z</dcterms:modified>
</cp:coreProperties>
</file>